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0" r:id="rId3"/>
    <p:sldId id="282" r:id="rId4"/>
    <p:sldId id="283" r:id="rId5"/>
    <p:sldId id="316" r:id="rId6"/>
    <p:sldId id="329" r:id="rId7"/>
    <p:sldId id="317" r:id="rId8"/>
    <p:sldId id="285" r:id="rId9"/>
    <p:sldId id="301" r:id="rId10"/>
    <p:sldId id="344" r:id="rId11"/>
    <p:sldId id="288" r:id="rId12"/>
    <p:sldId id="306" r:id="rId13"/>
    <p:sldId id="308" r:id="rId14"/>
    <p:sldId id="321" r:id="rId15"/>
    <p:sldId id="345" r:id="rId16"/>
    <p:sldId id="346" r:id="rId17"/>
    <p:sldId id="347" r:id="rId18"/>
    <p:sldId id="298" r:id="rId19"/>
    <p:sldId id="309" r:id="rId20"/>
    <p:sldId id="315" r:id="rId21"/>
    <p:sldId id="342" r:id="rId22"/>
    <p:sldId id="330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14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RI ANDREA" initials="MA" lastIdx="2" clrIdx="0">
    <p:extLst>
      <p:ext uri="{19B8F6BF-5375-455C-9EA6-DF929625EA0E}">
        <p15:presenceInfo xmlns:p15="http://schemas.microsoft.com/office/powerpoint/2012/main" userId="S::A.MERRI@arpalombardia.it::be5d9500-07ec-4cbb-b0ad-baa2fbdc7a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7" autoAdjust="0"/>
    <p:restoredTop sz="76500" autoAdjust="0"/>
  </p:normalViewPr>
  <p:slideViewPr>
    <p:cSldViewPr snapToGrid="0">
      <p:cViewPr varScale="1">
        <p:scale>
          <a:sx n="67" d="100"/>
          <a:sy n="67" d="100"/>
        </p:scale>
        <p:origin x="640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0D92A-CD83-4613-B282-2E6292BAEBE1}" type="datetimeFigureOut">
              <a:rPr lang="it-IT" smtClean="0"/>
              <a:t>27/07/2021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687D-0B1A-42AD-93F5-6A3C2E732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34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68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1" dirty="0">
              <a:sym typeface="Wingdings" panose="05000000000000000000" pitchFamily="2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385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33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919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466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24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235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86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71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4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7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20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11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09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77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33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73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687D-0B1A-42AD-93F5-6A3C2E732C4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91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8C7B5-9A02-413F-B83E-F0E692CFD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82247A-372B-4BE3-8CF4-51057DC0A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DD916C9-5FE6-4F24-A130-CD794381F5EB}"/>
              </a:ext>
            </a:extLst>
          </p:cNvPr>
          <p:cNvCxnSpPr>
            <a:cxnSpLocks/>
          </p:cNvCxnSpPr>
          <p:nvPr userDrawn="1"/>
        </p:nvCxnSpPr>
        <p:spPr>
          <a:xfrm>
            <a:off x="133004" y="6273195"/>
            <a:ext cx="11953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data 3">
            <a:extLst>
              <a:ext uri="{FF2B5EF4-FFF2-40B4-BE49-F238E27FC236}">
                <a16:creationId xmlns:a16="http://schemas.microsoft.com/office/drawing/2014/main" id="{69DE0CA4-AF20-49A2-8354-02830865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004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id="{8E3F9294-997F-4F03-857C-24C50CAF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967" y="6356350"/>
            <a:ext cx="1097002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3CF561A-4332-428F-A931-609F9F03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78802"/>
            <a:ext cx="1331976" cy="435864"/>
          </a:xfrm>
          <a:prstGeom prst="rect">
            <a:avLst/>
          </a:prstGeom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0199FC6-FE29-4BF3-ACAB-F2D3F8F0940B}"/>
              </a:ext>
            </a:extLst>
          </p:cNvPr>
          <p:cNvCxnSpPr>
            <a:cxnSpLocks/>
          </p:cNvCxnSpPr>
          <p:nvPr userDrawn="1"/>
        </p:nvCxnSpPr>
        <p:spPr>
          <a:xfrm>
            <a:off x="133004" y="681500"/>
            <a:ext cx="11953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9670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11956B-44BA-47E4-AE6F-93377434E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9161" y="1049375"/>
            <a:ext cx="6811409" cy="49590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BAB029E-32FD-454C-9542-EEE4479F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6" y="1049372"/>
            <a:ext cx="4331450" cy="100802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8F411670-C380-4163-BCE7-BB838FCBE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76" y="2198056"/>
            <a:ext cx="4331450" cy="3810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CF9D9354-C134-438E-8BAF-6FB35584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17D14E7D-604D-4150-AC4C-6A6BAD95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D0CEF43-6C6B-438F-996F-43339E0A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2C43324-2FAC-4447-9C79-E892F2348F7B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9565E07D-49F4-4281-B54F-FE7C34B22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50AC060-052E-4D99-A697-FB699655CA4F}"/>
              </a:ext>
            </a:extLst>
          </p:cNvPr>
          <p:cNvCxnSpPr>
            <a:cxnSpLocks/>
          </p:cNvCxnSpPr>
          <p:nvPr userDrawn="1"/>
        </p:nvCxnSpPr>
        <p:spPr>
          <a:xfrm>
            <a:off x="4915593" y="1049375"/>
            <a:ext cx="0" cy="4980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1163649-6138-4C0D-B9A7-63EE43869D03}"/>
              </a:ext>
            </a:extLst>
          </p:cNvPr>
          <p:cNvCxnSpPr>
            <a:cxnSpLocks/>
          </p:cNvCxnSpPr>
          <p:nvPr userDrawn="1"/>
        </p:nvCxnSpPr>
        <p:spPr>
          <a:xfrm>
            <a:off x="279031" y="2136832"/>
            <a:ext cx="4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>
            <a:extLst>
              <a:ext uri="{FF2B5EF4-FFF2-40B4-BE49-F238E27FC236}">
                <a16:creationId xmlns:a16="http://schemas.microsoft.com/office/drawing/2014/main" id="{D47207F9-C90C-47FA-841A-4F70C27B7661}"/>
              </a:ext>
            </a:extLst>
          </p:cNvPr>
          <p:cNvSpPr txBox="1">
            <a:spLocks/>
          </p:cNvSpPr>
          <p:nvPr userDrawn="1"/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FF078BB-3F7F-4310-8F63-17253926B49E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2613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11956B-44BA-47E4-AE6F-93377434E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9161" y="399013"/>
            <a:ext cx="6811409" cy="56094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BAB029E-32FD-454C-9542-EEE4479F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6" y="399013"/>
            <a:ext cx="4331450" cy="1658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8F411670-C380-4163-BCE7-BB838FCBE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76" y="2198056"/>
            <a:ext cx="4331450" cy="3810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CF9D9354-C134-438E-8BAF-6FB35584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17D14E7D-604D-4150-AC4C-6A6BAD95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D0CEF43-6C6B-438F-996F-43339E0A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2C43324-2FAC-4447-9C79-E892F2348F7B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9565E07D-49F4-4281-B54F-FE7C34B22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50AC060-052E-4D99-A697-FB699655CA4F}"/>
              </a:ext>
            </a:extLst>
          </p:cNvPr>
          <p:cNvCxnSpPr>
            <a:cxnSpLocks/>
          </p:cNvCxnSpPr>
          <p:nvPr userDrawn="1"/>
        </p:nvCxnSpPr>
        <p:spPr>
          <a:xfrm>
            <a:off x="4915593" y="382386"/>
            <a:ext cx="0" cy="564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1163649-6138-4C0D-B9A7-63EE43869D03}"/>
              </a:ext>
            </a:extLst>
          </p:cNvPr>
          <p:cNvCxnSpPr>
            <a:cxnSpLocks/>
          </p:cNvCxnSpPr>
          <p:nvPr userDrawn="1"/>
        </p:nvCxnSpPr>
        <p:spPr>
          <a:xfrm>
            <a:off x="279031" y="2136832"/>
            <a:ext cx="4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0135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9E0310-AB92-470E-8FA8-79D20D8D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25244-507A-48E4-9F6F-C79374CD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5" y="1064029"/>
            <a:ext cx="11280371" cy="50208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89520E-47EA-4F25-BDD7-EEF6D0F3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E8C3DE-5961-4D4F-9C8E-05F5D723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FEF59-167F-4A85-986F-184269CE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09A71C2-1E6A-4363-A8C1-77373574A862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D6A82CD-65A8-484E-B65D-D5C953C97AD1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587FD304-E051-45F9-8D05-C550FDDED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7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6096DB-AE72-4622-8721-532DF63A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1402BC-BA01-4F6B-B7AB-FA9CA758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A827743-7797-4550-9C73-364CF3E0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24ACC62-9849-4CAB-B49B-76D1A8BB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8BEC066-0F73-4F8B-BABF-80A11770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5957F42-8118-4846-AD06-76385B694048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8E4C7535-A344-479D-B6FE-4DA7A2ABA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C20E992-3C1A-4385-8675-7CB96CED2B19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890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7CFBCC-7D1B-4E5D-A07E-A135FE34E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46" y="1012945"/>
            <a:ext cx="5583383" cy="499548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048CD4-02F5-4A58-9E56-46D8CC2D8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171" y="1012945"/>
            <a:ext cx="5619404" cy="49954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8345C20-8E1F-4249-BFF8-086292F7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FD1AFFC-D872-4D3A-8BC0-D5122AFF6852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5835AA56-D8F0-48F5-B09D-4147D7C3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307DC84-1E3F-40C9-845C-079D2B43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7EAB06C1-2A43-4A0D-BBC6-A73D0AC4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A0B8E5C-52EB-4E3B-83AF-578816EADB69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58357828-995D-4AB7-8044-D00988DCB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5E33FD9-473E-43A4-B896-60DCDA4138F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12945"/>
            <a:ext cx="0" cy="4995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407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071B4A-55D3-4FA6-B1CB-DDDB40FAB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447" y="1002498"/>
            <a:ext cx="5583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BF59DC-343A-454E-98EE-00AE5B147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1171" y="1002498"/>
            <a:ext cx="56194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65F2553-76C1-4FBF-B586-4AEC005E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48D4C984-4174-468E-8867-CB1069A9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63D6B944-F6F8-47CA-BB3C-DE2A6C2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91D8EF50-4177-4FE6-8988-DC94CA7A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881BBAA-2434-4DAE-B0A9-B87C1F3B330F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FD5DD3-D0F7-4B68-A5F3-4D427789A0AF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ED171328-E49D-40E7-BF5F-6C4B69FD4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9D80AEB-AA14-4A36-951A-AFF04ECC9A8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7446" y="1914508"/>
            <a:ext cx="5583383" cy="409392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B7B608E2-2A6E-4619-A8D8-94C704A13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171" y="1914508"/>
            <a:ext cx="5619404" cy="40939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B92EE0D2-DFF6-4B37-B505-D1983C7EC77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012945"/>
            <a:ext cx="0" cy="4995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376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84ACF03-359D-44F4-8596-B6AC9D41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6D5E7CA-0E54-4E71-A9FE-56D09EDD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A6EE5C2-B15D-4960-B2D7-A738192D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C636DA6-F7BB-43CE-88E2-902006EE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4BEB613-5A86-419B-926A-828D43C205BB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FA4259B-0A3C-4EDA-9435-3A57E97EA832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6D8D73FA-ED56-48C0-992A-1C39E0429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153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 senz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8D22857-58DF-40B6-BE89-EB634C53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1ED4F6D-070E-4B9C-B068-01414210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E8EA8F9-3381-42E4-907A-1EB2FF86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2A8F14C-7282-401C-AB3E-63429C25EB90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848DB237-9C0D-43DC-ACCA-90733D3E5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4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D5427-443F-4576-842E-939CE4FE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6" y="1049372"/>
            <a:ext cx="4331450" cy="100802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B0DE5-8680-4CCD-A59A-5AD24E3F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049376"/>
            <a:ext cx="6722224" cy="49590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CBC3B8-94FE-485C-AB4F-733BCFC9E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76" y="2198056"/>
            <a:ext cx="4331450" cy="3810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AA33009D-1E8F-4A83-9491-F6FA0E43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5E158F58-3A30-4149-B5EF-6DAB46A0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ACD0065-8982-4763-B9C5-679AFF12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58A2A95-54A6-4F90-B802-8B46B3636776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7BB1761A-4A9F-4E19-8352-2CA46C6EF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B00CD76-9E7E-439A-BFEB-898130E5A8A7}"/>
              </a:ext>
            </a:extLst>
          </p:cNvPr>
          <p:cNvCxnSpPr>
            <a:cxnSpLocks/>
          </p:cNvCxnSpPr>
          <p:nvPr userDrawn="1"/>
        </p:nvCxnSpPr>
        <p:spPr>
          <a:xfrm>
            <a:off x="4915593" y="1049376"/>
            <a:ext cx="0" cy="4980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497CBB7-C901-486F-AC72-03F83330CB46}"/>
              </a:ext>
            </a:extLst>
          </p:cNvPr>
          <p:cNvCxnSpPr>
            <a:cxnSpLocks/>
          </p:cNvCxnSpPr>
          <p:nvPr userDrawn="1"/>
        </p:nvCxnSpPr>
        <p:spPr>
          <a:xfrm>
            <a:off x="279031" y="2136832"/>
            <a:ext cx="4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1509F819-D17B-4608-8F16-95D9171EEFCA}"/>
              </a:ext>
            </a:extLst>
          </p:cNvPr>
          <p:cNvSpPr txBox="1">
            <a:spLocks/>
          </p:cNvSpPr>
          <p:nvPr userDrawn="1"/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E25866C-3B6E-445E-A4DF-418C6C4CF62B}"/>
              </a:ext>
            </a:extLst>
          </p:cNvPr>
          <p:cNvCxnSpPr>
            <a:cxnSpLocks/>
          </p:cNvCxnSpPr>
          <p:nvPr userDrawn="1"/>
        </p:nvCxnSpPr>
        <p:spPr>
          <a:xfrm>
            <a:off x="182880" y="908714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53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D5427-443F-4576-842E-939CE4FE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6" y="399013"/>
            <a:ext cx="4331450" cy="1658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B0DE5-8680-4CCD-A59A-5AD24E3F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99012"/>
            <a:ext cx="6722224" cy="56094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CBC3B8-94FE-485C-AB4F-733BCFC9E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76" y="2198056"/>
            <a:ext cx="4331450" cy="3810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AA33009D-1E8F-4A83-9491-F6FA0E43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27/07/2021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5E158F58-3A30-4149-B5EF-6DAB46A0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ACD0065-8982-4763-B9C5-679AFF12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>
            <a:lvl1pPr>
              <a:defRPr sz="1000"/>
            </a:lvl1pPr>
          </a:lstStyle>
          <a:p>
            <a:fld id="{C4133F5E-49C4-4AB0-A56F-499B77090B1F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58A2A95-54A6-4F90-B802-8B46B3636776}"/>
              </a:ext>
            </a:extLst>
          </p:cNvPr>
          <p:cNvCxnSpPr>
            <a:cxnSpLocks/>
          </p:cNvCxnSpPr>
          <p:nvPr userDrawn="1"/>
        </p:nvCxnSpPr>
        <p:spPr>
          <a:xfrm>
            <a:off x="182880" y="6149109"/>
            <a:ext cx="1187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7BB1761A-4A9F-4E19-8352-2CA46C6EF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6289767"/>
            <a:ext cx="1331976" cy="435864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B00CD76-9E7E-439A-BFEB-898130E5A8A7}"/>
              </a:ext>
            </a:extLst>
          </p:cNvPr>
          <p:cNvCxnSpPr>
            <a:cxnSpLocks/>
          </p:cNvCxnSpPr>
          <p:nvPr userDrawn="1"/>
        </p:nvCxnSpPr>
        <p:spPr>
          <a:xfrm>
            <a:off x="4915593" y="382386"/>
            <a:ext cx="0" cy="5647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497CBB7-C901-486F-AC72-03F83330CB46}"/>
              </a:ext>
            </a:extLst>
          </p:cNvPr>
          <p:cNvCxnSpPr>
            <a:cxnSpLocks/>
          </p:cNvCxnSpPr>
          <p:nvPr userDrawn="1"/>
        </p:nvCxnSpPr>
        <p:spPr>
          <a:xfrm>
            <a:off x="279031" y="2136832"/>
            <a:ext cx="4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7282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03116EE-DCF8-438F-B116-0893B0CD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6A6E6F-5E06-4807-A415-5A54110A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51426D-677F-4DD8-A0FF-12A2B6551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D950F1-8DA2-4CBC-9052-0D1B5C210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30EEAB-A3A3-4DB2-9023-36441E21B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3F5E-49C4-4AB0-A56F-499B77090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9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8" r:id="rId10"/>
    <p:sldLayoutId id="2147483657" r:id="rId11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AGISCo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D7827-73FD-4115-9B79-41ACCF4145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Anagrafe e Gestione Integrata dei Siti Contaminati: progetto di sviluppo finalizzato all’apertura della banca dati a tutti i soggetti a vario titolo coinvolti nelle attività di bonifica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WORKSHOP| Milano | Presentazione del nuovo Portale </a:t>
            </a:r>
            <a:r>
              <a:rPr lang="it-IT" dirty="0" err="1"/>
              <a:t>AGISCo</a:t>
            </a:r>
            <a:r>
              <a:rPr lang="it-IT" dirty="0"/>
              <a:t> | relatore: Andrea Merri – Rocco Racciatti</a:t>
            </a:r>
          </a:p>
        </p:txBody>
      </p:sp>
    </p:spTree>
    <p:extLst>
      <p:ext uri="{BB962C8B-B14F-4D97-AF65-F5344CB8AC3E}">
        <p14:creationId xmlns:p14="http://schemas.microsoft.com/office/powerpoint/2010/main" val="337291508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6A6DE4-9FA2-4675-9008-D93D0167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133851-2E18-448E-97F9-11E0B242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FCCBD8-2310-4ED8-AEB0-B7D39CE5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CC0AD7F-0A55-4C93-BDC0-97C1EB31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5"/>
            <a:ext cx="11514137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 	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Funzionalità: NOTIFICA di nuovo SITO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3DCA02-1128-4418-B693-F455AD304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890" y="1057061"/>
            <a:ext cx="3498651" cy="4981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4680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Funzionalità: comunicazione MODULISTICA per FASI del PROCEDIMENTO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D7827-73FD-4115-9B79-41ACCF41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26" y="932328"/>
            <a:ext cx="2535137" cy="49933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lang="it-IT" sz="2400" b="1" dirty="0"/>
              <a:t>1</a:t>
            </a:r>
          </a:p>
          <a:p>
            <a:pPr marL="0" indent="0" algn="ctr">
              <a:buNone/>
            </a:pPr>
            <a:endParaRPr lang="it-IT" sz="2400" b="1" dirty="0"/>
          </a:p>
          <a:p>
            <a:pPr marL="0" indent="0">
              <a:buNone/>
            </a:pPr>
            <a:r>
              <a:rPr lang="it-IT" sz="1800" b="1" dirty="0"/>
              <a:t>Il soggetto che opera la bonifica:</a:t>
            </a:r>
          </a:p>
          <a:p>
            <a:pPr marL="0" indent="0">
              <a:buNone/>
            </a:pPr>
            <a:r>
              <a:rPr lang="it-IT" sz="1800" dirty="0"/>
              <a:t>Accede al Portale (autenticazione SPID) e seleziona il sito di interesse</a:t>
            </a:r>
          </a:p>
          <a:p>
            <a:pPr marL="0" indent="0">
              <a:buNone/>
            </a:pPr>
            <a:r>
              <a:rPr lang="it-IT" sz="1800" dirty="0"/>
              <a:t>Sceglie la tipologia di proc.   (art 242, 242bis, 249 ecc.)</a:t>
            </a:r>
          </a:p>
          <a:p>
            <a:pPr marL="0" indent="0">
              <a:buNone/>
            </a:pPr>
            <a:r>
              <a:rPr lang="it-IT" sz="1800" dirty="0"/>
              <a:t>Compila il modulo proposto dal sistema in funzione della fase del procedimento (</a:t>
            </a:r>
            <a:r>
              <a:rPr lang="it-IT" sz="1800" dirty="0" err="1"/>
              <a:t>Mod</a:t>
            </a:r>
            <a:r>
              <a:rPr lang="it-IT" sz="1800" dirty="0"/>
              <a:t>. xxx)</a:t>
            </a:r>
          </a:p>
          <a:p>
            <a:pPr marL="0" indent="0">
              <a:buNone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916D5C-9D51-40FD-937A-6995565A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763" y="1126242"/>
            <a:ext cx="9282518" cy="50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330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</a:t>
            </a:r>
            <a:r>
              <a:rPr lang="it-IT" sz="2500" dirty="0">
                <a:solidFill>
                  <a:schemeClr val="accent5">
                    <a:lumMod val="75000"/>
                  </a:schemeClr>
                </a:solidFill>
              </a:rPr>
              <a:t> Funzionalità: comunicazione MODULISTICA per FASI del PROCEDIMENTO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D7827-73FD-4115-9B79-41ACCF41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26" y="932328"/>
            <a:ext cx="2666294" cy="5214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dirty="0"/>
              <a:t>2</a:t>
            </a:r>
          </a:p>
          <a:p>
            <a:pPr marL="0" indent="0">
              <a:buNone/>
            </a:pPr>
            <a:r>
              <a:rPr lang="it-IT" sz="1800" b="1" dirty="0"/>
              <a:t>Il soggetto che opera la bonifica:</a:t>
            </a:r>
          </a:p>
          <a:p>
            <a:pPr marL="0" indent="0">
              <a:buNone/>
            </a:pPr>
            <a:r>
              <a:rPr lang="it-IT" sz="1600" dirty="0"/>
              <a:t>Completata la compilazione salva il modulo e lo invia tramite PEC all’autorità competente (+ altri enti) per l’approvazione</a:t>
            </a:r>
          </a:p>
          <a:p>
            <a:pPr marL="0" indent="0">
              <a:buNone/>
            </a:pPr>
            <a:r>
              <a:rPr lang="it-IT" sz="1600" dirty="0"/>
              <a:t>L’informazione inserita nei moduli viene automatica-mente riversata in banca dati: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Ubicazione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Rif. Catastali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Tipo evento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Tipologia sito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Soggetto Responsabile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MCS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Interventi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Limitazioni d’uso</a:t>
            </a:r>
          </a:p>
          <a:p>
            <a:pPr marL="36000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it-IT" sz="1400" dirty="0">
                <a:sym typeface="Wingdings" panose="05000000000000000000" pitchFamily="2" charset="2"/>
              </a:rPr>
              <a:t>Ecc..</a:t>
            </a:r>
            <a:br>
              <a:rPr lang="it-IT" sz="1600" dirty="0">
                <a:sym typeface="Wingdings" panose="05000000000000000000" pitchFamily="2" charset="2"/>
              </a:rPr>
            </a:br>
            <a:endParaRPr lang="it-IT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12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B845576-D675-4884-945B-D9069391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" t="15497" r="1688" b="9857"/>
          <a:stretch/>
        </p:blipFill>
        <p:spPr>
          <a:xfrm>
            <a:off x="2951822" y="1578659"/>
            <a:ext cx="9076569" cy="39819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168913-6F31-46A1-9759-DD529C50C0DA}"/>
              </a:ext>
            </a:extLst>
          </p:cNvPr>
          <p:cNvSpPr txBox="1"/>
          <p:nvPr/>
        </p:nvSpPr>
        <p:spPr>
          <a:xfrm>
            <a:off x="2915920" y="932328"/>
            <a:ext cx="914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Modello Concettuale del Sito: </a:t>
            </a:r>
            <a:r>
              <a:rPr lang="it-IT" dirty="0"/>
              <a:t>il livello informativo registrato in Banca Dati aumenta all’avanzare del procedimento di bonifica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>
                <a:sym typeface="Wingdings" panose="05000000000000000000" pitchFamily="2" charset="2"/>
              </a:rPr>
              <a:t>Informazioni COMPLETE, AFFIDABILI, AGGIORNATE</a:t>
            </a:r>
            <a:endParaRPr lang="it-IT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EE807E-1154-46BF-AD93-3777014E3996}"/>
              </a:ext>
            </a:extLst>
          </p:cNvPr>
          <p:cNvSpPr txBox="1"/>
          <p:nvPr/>
        </p:nvSpPr>
        <p:spPr>
          <a:xfrm>
            <a:off x="2880018" y="5561172"/>
            <a:ext cx="9148373" cy="548868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36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Contesto ambientale</a:t>
            </a:r>
          </a:p>
          <a:p>
            <a:pPr marL="36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Contesto antropico</a:t>
            </a:r>
          </a:p>
          <a:p>
            <a:pPr marL="36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400" dirty="0"/>
              <a:t>Geologia/Idrogeologia</a:t>
            </a:r>
          </a:p>
          <a:p>
            <a:pPr marL="36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400" dirty="0"/>
              <a:t>Storia del sito</a:t>
            </a:r>
          </a:p>
          <a:p>
            <a:pPr marL="36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400" dirty="0"/>
              <a:t>Layout impiantistico</a:t>
            </a:r>
          </a:p>
          <a:p>
            <a:pPr marL="36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400" dirty="0"/>
              <a:t>Tipo/entità contaminazione</a:t>
            </a:r>
          </a:p>
          <a:p>
            <a:pPr marL="36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400" dirty="0"/>
              <a:t>Elementi sensibili</a:t>
            </a:r>
          </a:p>
          <a:p>
            <a:pPr marL="36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sz="1400" dirty="0"/>
              <a:t>Bersagli ecc..</a:t>
            </a:r>
          </a:p>
        </p:txBody>
      </p:sp>
    </p:spTree>
    <p:extLst>
      <p:ext uri="{BB962C8B-B14F-4D97-AF65-F5344CB8AC3E}">
        <p14:creationId xmlns:p14="http://schemas.microsoft.com/office/powerpoint/2010/main" val="173317187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	</a:t>
            </a:r>
            <a:r>
              <a:rPr lang="it-IT" sz="2500" dirty="0">
                <a:solidFill>
                  <a:schemeClr val="accent5">
                    <a:lumMod val="75000"/>
                  </a:schemeClr>
                </a:solidFill>
              </a:rPr>
              <a:t>Funzionalità: GESTIONE del PROCEDIMENTO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D7827-73FD-4115-9B79-41ACCF41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26" y="932327"/>
            <a:ext cx="2681833" cy="51278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dirty="0"/>
              <a:t>3</a:t>
            </a:r>
          </a:p>
          <a:p>
            <a:pPr marL="0" indent="0">
              <a:buNone/>
            </a:pPr>
            <a:r>
              <a:rPr lang="it-IT" sz="2000" b="1" dirty="0"/>
              <a:t>L’ Autorità Competente</a:t>
            </a:r>
          </a:p>
          <a:p>
            <a:pPr marL="0" indent="0">
              <a:buNone/>
            </a:pPr>
            <a:r>
              <a:rPr lang="it-IT" sz="1800" b="1" dirty="0"/>
              <a:t>Gestisce e controlla l’iter</a:t>
            </a:r>
            <a:r>
              <a:rPr lang="it-IT" sz="1800" dirty="0"/>
              <a:t> del Procedimento di Bonifica</a:t>
            </a:r>
          </a:p>
          <a:p>
            <a:pPr marL="0" indent="0">
              <a:buNone/>
            </a:pPr>
            <a:r>
              <a:rPr lang="it-IT" sz="1800" dirty="0"/>
              <a:t>Al termine del processo di approvazione l’AC </a:t>
            </a:r>
            <a:r>
              <a:rPr lang="it-IT" sz="1800" b="1" dirty="0"/>
              <a:t>inserisce l’atto di approvazione</a:t>
            </a:r>
            <a:r>
              <a:rPr lang="it-IT" sz="1800" dirty="0"/>
              <a:t> che ne conclude la specifica fase.</a:t>
            </a:r>
          </a:p>
          <a:p>
            <a:pPr marL="0" indent="0">
              <a:buNone/>
            </a:pPr>
            <a:r>
              <a:rPr lang="it-IT" sz="1800" dirty="0"/>
              <a:t>Gli </a:t>
            </a:r>
            <a:r>
              <a:rPr lang="it-IT" sz="1800" b="1" dirty="0"/>
              <a:t>stati del procedimento </a:t>
            </a:r>
            <a:r>
              <a:rPr lang="it-IT" sz="1800" dirty="0"/>
              <a:t>vengono </a:t>
            </a:r>
            <a:r>
              <a:rPr lang="it-IT" sz="1800" b="1" dirty="0"/>
              <a:t>automaticamente aggiornati </a:t>
            </a:r>
            <a:r>
              <a:rPr lang="it-IT" sz="1800" dirty="0"/>
              <a:t>dal sistema in funzione del tipo di modulo inviato e della fase in cui si trova il relativo processo di approvazione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>
              <a:sym typeface="Wingdings" panose="05000000000000000000" pitchFamily="2" charset="2"/>
            </a:endParaRPr>
          </a:p>
          <a:p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13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8B0A30-AD69-41AE-8693-D51419A660C8}"/>
              </a:ext>
            </a:extLst>
          </p:cNvPr>
          <p:cNvSpPr txBox="1"/>
          <p:nvPr/>
        </p:nvSpPr>
        <p:spPr>
          <a:xfrm>
            <a:off x="3007658" y="4558302"/>
            <a:ext cx="8998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ym typeface="Wingdings" panose="05000000000000000000" pitchFamily="2" charset="2"/>
              </a:rPr>
              <a:t>Approvazione con Modifiche: </a:t>
            </a:r>
            <a:r>
              <a:rPr lang="it-IT" sz="1800" dirty="0">
                <a:sym typeface="Wingdings" panose="05000000000000000000" pitchFamily="2" charset="2"/>
              </a:rPr>
              <a:t>se l’iter di approvazione (</a:t>
            </a:r>
            <a:r>
              <a:rPr lang="it-IT" sz="1800" dirty="0" err="1">
                <a:sym typeface="Wingdings" panose="05000000000000000000" pitchFamily="2" charset="2"/>
              </a:rPr>
              <a:t>CdS</a:t>
            </a:r>
            <a:r>
              <a:rPr lang="it-IT" dirty="0">
                <a:sym typeface="Wingdings" panose="05000000000000000000" pitchFamily="2" charset="2"/>
              </a:rPr>
              <a:t>) </a:t>
            </a:r>
            <a:r>
              <a:rPr lang="it-IT" sz="1800" dirty="0">
                <a:sym typeface="Wingdings" panose="05000000000000000000" pitchFamily="2" charset="2"/>
              </a:rPr>
              <a:t>ha comportato modifiche alla documentazione presentata, l’AC lo segnala nel portale. </a:t>
            </a:r>
            <a:r>
              <a:rPr lang="it-IT" sz="1800" b="1" dirty="0">
                <a:sym typeface="Wingdings" panose="05000000000000000000" pitchFamily="2" charset="2"/>
              </a:rPr>
              <a:t>Il soggetto proponente assume l’obbligo di aggiornare il modulo assicurando la conformità con quanto approvato.</a:t>
            </a:r>
          </a:p>
          <a:p>
            <a:r>
              <a:rPr lang="it-IT" sz="1800" dirty="0"/>
              <a:t>Il modulo aggiornato (Rev_1) dev’essere obbligatoriamente compilato nel portale preliminarmente all’inserimento del modulo successivo </a:t>
            </a:r>
            <a:r>
              <a:rPr lang="it-IT" sz="1800" dirty="0">
                <a:sym typeface="Wingdings" panose="05000000000000000000" pitchFamily="2" charset="2"/>
              </a:rPr>
              <a:t> vincolo funzionale.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CF52AE4-DD40-459B-9C7A-50C25440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631" y="1001372"/>
            <a:ext cx="8915981" cy="334699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AA1DCE4-AD7A-40B5-8F75-B53E81ED44A4}"/>
              </a:ext>
            </a:extLst>
          </p:cNvPr>
          <p:cNvSpPr txBox="1"/>
          <p:nvPr/>
        </p:nvSpPr>
        <p:spPr>
          <a:xfrm>
            <a:off x="6607597" y="1128572"/>
            <a:ext cx="3493477" cy="385092"/>
          </a:xfrm>
          <a:prstGeom prst="rect">
            <a:avLst/>
          </a:prstGeom>
          <a:solidFill>
            <a:srgbClr val="9AB6EA"/>
          </a:solidFill>
        </p:spPr>
        <p:txBody>
          <a:bodyPr wrap="square" tIns="0" bIns="0" rtlCol="0">
            <a:noAutofit/>
          </a:bodyPr>
          <a:lstStyle/>
          <a:p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Ricevuto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C02E200-B746-458E-AE1B-3E31FE9F543B}"/>
              </a:ext>
            </a:extLst>
          </p:cNvPr>
          <p:cNvSpPr/>
          <p:nvPr/>
        </p:nvSpPr>
        <p:spPr>
          <a:xfrm>
            <a:off x="3169295" y="3429000"/>
            <a:ext cx="8998489" cy="8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7E6A5F-588C-4A12-BE43-294F292050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1"/>
          <a:stretch/>
        </p:blipFill>
        <p:spPr>
          <a:xfrm>
            <a:off x="3041112" y="971916"/>
            <a:ext cx="8965036" cy="334699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8023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EFD3A-15A0-41B9-AA3C-41BFE848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Focus: MODULO presentazione Piano di Caratterizzazione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8CEFB0-6D7A-47CC-8C83-0C5F62A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BACEDD-7C28-4FF7-BA5D-1FB9A7DE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2337896-F00B-49B1-8871-EB6589CA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511871-CF73-4D4E-81F2-FFB6CD87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6" y="1028201"/>
            <a:ext cx="3693845" cy="5045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AD1BFA8-C619-4385-AE12-ABB118A1A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21" y="1028201"/>
            <a:ext cx="3477249" cy="5045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155525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EFD3A-15A0-41B9-AA3C-41BFE848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Focus: MODULO presentazione Analisi di Rischio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8CEFB0-6D7A-47CC-8C83-0C5F62A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BACEDD-7C28-4FF7-BA5D-1FB9A7DE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2337896-F00B-49B1-8871-EB6589CA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CFC45BC-05E2-49B8-B284-13CCF2BB2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33" y="1012014"/>
            <a:ext cx="3359698" cy="5045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E7C519F-BB4C-4172-BAF7-4B94CB028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161" y="1012015"/>
            <a:ext cx="3359699" cy="5062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DFD9918-A570-4371-ABE9-95781A24C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090" y="1012014"/>
            <a:ext cx="3304172" cy="5062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019581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EFD3A-15A0-41B9-AA3C-41BFE848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Focus: MODULO presentazione Analisi di Rischio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8CEFB0-6D7A-47CC-8C83-0C5F62A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BACEDD-7C28-4FF7-BA5D-1FB9A7DE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2337896-F00B-49B1-8871-EB6589CA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5CE4EC2-5DCA-489F-AC27-B97052B21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326" y="1012013"/>
            <a:ext cx="3425685" cy="5062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78E5483-BE4D-4466-8AB3-F7889C9B5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24"/>
          <a:stretch/>
        </p:blipFill>
        <p:spPr>
          <a:xfrm>
            <a:off x="6696076" y="1012013"/>
            <a:ext cx="3524250" cy="50595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108157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EFD3A-15A0-41B9-AA3C-41BFE848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Focus: MODULO presentazione Progetto di Bonifica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8CEFB0-6D7A-47CC-8C83-0C5F62A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BACEDD-7C28-4FF7-BA5D-1FB9A7DE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2337896-F00B-49B1-8871-EB6589CA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6A4143-97C1-484D-B73F-C7A029CB9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47" y="1012013"/>
            <a:ext cx="3471591" cy="5059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DB4EE97-9EFE-4403-8C2B-0119C7B88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303" y="1012013"/>
            <a:ext cx="3401415" cy="5059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7F53525-6927-463F-B692-79ED0AE3B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9" y="1012013"/>
            <a:ext cx="3251653" cy="50595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107765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Focus: CRUSCOTTO RIEPILOGATIVO del procedimento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27/07/2021</a:t>
            </a:r>
            <a:endParaRPr lang="it-IT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09A1753-DC12-4D61-9826-E0FB0F3369FF}"/>
              </a:ext>
            </a:extLst>
          </p:cNvPr>
          <p:cNvSpPr/>
          <p:nvPr/>
        </p:nvSpPr>
        <p:spPr>
          <a:xfrm>
            <a:off x="9112080" y="3638362"/>
            <a:ext cx="2722473" cy="365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Sintesi iter amministrativo</a:t>
            </a:r>
          </a:p>
        </p:txBody>
      </p:sp>
      <p:sp>
        <p:nvSpPr>
          <p:cNvPr id="22" name="Segnaposto contenuto 6">
            <a:extLst>
              <a:ext uri="{FF2B5EF4-FFF2-40B4-BE49-F238E27FC236}">
                <a16:creationId xmlns:a16="http://schemas.microsoft.com/office/drawing/2014/main" id="{7625F73A-A409-4270-A5EC-6FE896373DFF}"/>
              </a:ext>
            </a:extLst>
          </p:cNvPr>
          <p:cNvSpPr txBox="1">
            <a:spLocks noChangeAspect="1"/>
          </p:cNvSpPr>
          <p:nvPr/>
        </p:nvSpPr>
        <p:spPr>
          <a:xfrm>
            <a:off x="8891081" y="953313"/>
            <a:ext cx="3193375" cy="2685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it-IT" sz="2000" b="1" dirty="0"/>
              <a:t>Cruscotto riepilogativo:</a:t>
            </a:r>
          </a:p>
          <a:p>
            <a:pPr marL="0" indent="0" algn="just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it-IT" sz="2100" dirty="0"/>
              <a:t>Tutte le informazioni associate al procedimento vengono automaticamente registrate.</a:t>
            </a:r>
          </a:p>
          <a:p>
            <a:pPr marL="0" indent="0" algn="just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it-IT" sz="2100" dirty="0"/>
              <a:t>Efficientamento nella gestione dell’iter procedurale </a:t>
            </a:r>
            <a:r>
              <a:rPr lang="it-IT" sz="2100" dirty="0">
                <a:sym typeface="Wingdings" panose="05000000000000000000" pitchFamily="2" charset="2"/>
              </a:rPr>
              <a:t> tutti i passaggi salienti dell’iter di bonifica vengono registrati e riassunti in apposite schede riepilogative</a:t>
            </a:r>
            <a:endParaRPr lang="it-IT" sz="2100" dirty="0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69B14C9F-3A5B-45BE-83D7-300ED761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1DC319D-69F5-470F-95B0-A97AA9DEF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134"/>
          <a:stretch/>
        </p:blipFill>
        <p:spPr>
          <a:xfrm>
            <a:off x="357447" y="932635"/>
            <a:ext cx="8422882" cy="30708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87757BB-E4C9-4448-A2AA-F7A03628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25" y="4042399"/>
            <a:ext cx="11571906" cy="2016317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33C3D6-FCB1-4555-A066-006CC76A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11240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	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Focus: la GESTIONE dell’INFORMAZIONE ANALITICA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D7827-73FD-4115-9B79-41ACCF41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14" y="1040859"/>
            <a:ext cx="11280371" cy="7198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/>
              <a:t>Tipologia ed entità della contaminazione </a:t>
            </a:r>
            <a:r>
              <a:rPr lang="it-IT" sz="2000" dirty="0">
                <a:sym typeface="Wingdings" panose="05000000000000000000" pitchFamily="2" charset="2"/>
              </a:rPr>
              <a:t> elementi </a:t>
            </a:r>
            <a:r>
              <a:rPr lang="it-IT" sz="2000" b="1" dirty="0">
                <a:sym typeface="Wingdings" panose="05000000000000000000" pitchFamily="2" charset="2"/>
              </a:rPr>
              <a:t>essenziali per comprendere e gestire </a:t>
            </a:r>
            <a:r>
              <a:rPr lang="it-IT" sz="2000" dirty="0">
                <a:sym typeface="Wingdings" panose="05000000000000000000" pitchFamily="2" charset="2"/>
              </a:rPr>
              <a:t>la pericolosità ambientale associata ai </a:t>
            </a:r>
            <a:r>
              <a:rPr lang="it-IT" sz="2000" b="1" dirty="0">
                <a:sym typeface="Wingdings" panose="05000000000000000000" pitchFamily="2" charset="2"/>
              </a:rPr>
              <a:t>siti contaminati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dirty="0">
              <a:sym typeface="Wingdings" panose="05000000000000000000" pitchFamily="2" charset="2"/>
            </a:endParaRPr>
          </a:p>
          <a:p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19</a:t>
            </a:fld>
            <a:endParaRPr lang="it-IT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13461419-8349-4965-87F0-49E2FB0EE752}"/>
              </a:ext>
            </a:extLst>
          </p:cNvPr>
          <p:cNvSpPr txBox="1">
            <a:spLocks/>
          </p:cNvSpPr>
          <p:nvPr/>
        </p:nvSpPr>
        <p:spPr>
          <a:xfrm>
            <a:off x="473825" y="2076841"/>
            <a:ext cx="11280371" cy="719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ym typeface="Wingdings" panose="05000000000000000000" pitchFamily="2" charset="2"/>
              </a:rPr>
              <a:t>Importanza di </a:t>
            </a:r>
            <a:r>
              <a:rPr lang="it-IT" sz="2000" b="1" dirty="0">
                <a:sym typeface="Wingdings" panose="05000000000000000000" pitchFamily="2" charset="2"/>
              </a:rPr>
              <a:t>gestire in modo rigoroso l’informazione analitica</a:t>
            </a:r>
            <a:r>
              <a:rPr lang="it-IT" sz="2000" dirty="0">
                <a:sym typeface="Wingdings" panose="05000000000000000000" pitchFamily="2" charset="2"/>
              </a:rPr>
              <a:t>, assicurando il rispetto di elevati standard di qualità in tutte le fasi di acquisizione, archiviazione, validazione, analisi e sintesi dei dati.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2400" dirty="0">
              <a:sym typeface="Wingdings" panose="05000000000000000000" pitchFamily="2" charset="2"/>
            </a:endParaRPr>
          </a:p>
          <a:p>
            <a:endParaRPr lang="it-IT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E8E0EEB5-4021-42BB-A9C9-DFB88F6DB1C4}"/>
              </a:ext>
            </a:extLst>
          </p:cNvPr>
          <p:cNvSpPr/>
          <p:nvPr/>
        </p:nvSpPr>
        <p:spPr>
          <a:xfrm>
            <a:off x="5418306" y="4638487"/>
            <a:ext cx="525294" cy="719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133DE7EE-B761-4BEE-B6A7-B0A1CAA772F9}"/>
              </a:ext>
            </a:extLst>
          </p:cNvPr>
          <p:cNvSpPr txBox="1">
            <a:spLocks/>
          </p:cNvSpPr>
          <p:nvPr/>
        </p:nvSpPr>
        <p:spPr>
          <a:xfrm>
            <a:off x="473825" y="3231175"/>
            <a:ext cx="11280371" cy="1455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ym typeface="Wingdings" panose="05000000000000000000" pitchFamily="2" charset="2"/>
              </a:rPr>
              <a:t>Verrà sviluppata </a:t>
            </a:r>
            <a:r>
              <a:rPr lang="it-IT" sz="2000" b="1" dirty="0">
                <a:sym typeface="Wingdings" panose="05000000000000000000" pitchFamily="2" charset="2"/>
              </a:rPr>
              <a:t>apposita sezione per la registrazione, la validazione e la sintesi dell’informazione analitica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sym typeface="Wingdings" panose="05000000000000000000" pitchFamily="2" charset="2"/>
              </a:rPr>
              <a:t>I dati analitici dovranno essere </a:t>
            </a:r>
            <a:r>
              <a:rPr lang="it-IT" sz="2000" b="1" dirty="0">
                <a:sym typeface="Wingdings" panose="05000000000000000000" pitchFamily="2" charset="2"/>
              </a:rPr>
              <a:t>comunicati</a:t>
            </a:r>
            <a:r>
              <a:rPr lang="it-IT" sz="2000" dirty="0">
                <a:sym typeface="Wingdings" panose="05000000000000000000" pitchFamily="2" charset="2"/>
              </a:rPr>
              <a:t> secondo appositi </a:t>
            </a:r>
            <a:r>
              <a:rPr lang="it-IT" sz="2000" b="1" dirty="0">
                <a:sym typeface="Wingdings" panose="05000000000000000000" pitchFamily="2" charset="2"/>
              </a:rPr>
              <a:t>formati di interscambio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sym typeface="Wingdings" panose="05000000000000000000" pitchFamily="2" charset="2"/>
              </a:rPr>
              <a:t>I dati </a:t>
            </a:r>
            <a:r>
              <a:rPr lang="it-IT" sz="2000" dirty="0">
                <a:sym typeface="Wingdings" panose="05000000000000000000" pitchFamily="2" charset="2"/>
              </a:rPr>
              <a:t>dei laboratori </a:t>
            </a:r>
            <a:r>
              <a:rPr lang="it-IT" sz="2000" b="1" dirty="0">
                <a:sym typeface="Wingdings" panose="05000000000000000000" pitchFamily="2" charset="2"/>
              </a:rPr>
              <a:t>ARPA</a:t>
            </a:r>
            <a:r>
              <a:rPr lang="it-IT" sz="2000" dirty="0">
                <a:sym typeface="Wingdings" panose="05000000000000000000" pitchFamily="2" charset="2"/>
              </a:rPr>
              <a:t>, acquisiti per le attività di controllo e validazione, </a:t>
            </a:r>
            <a:r>
              <a:rPr lang="it-IT" sz="2000" b="1" dirty="0">
                <a:sym typeface="Wingdings" panose="05000000000000000000" pitchFamily="2" charset="2"/>
              </a:rPr>
              <a:t>saranno riversati nel portale</a:t>
            </a:r>
            <a:endParaRPr lang="it-IT" sz="2000" dirty="0">
              <a:sym typeface="Wingdings" panose="05000000000000000000" pitchFamily="2" charset="2"/>
            </a:endParaRP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F73CCD5-BA2B-4E8F-AE81-CF300D38D2E6}"/>
              </a:ext>
            </a:extLst>
          </p:cNvPr>
          <p:cNvSpPr/>
          <p:nvPr/>
        </p:nvSpPr>
        <p:spPr>
          <a:xfrm>
            <a:off x="5447489" y="2728634"/>
            <a:ext cx="525294" cy="447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2930723-1ADB-475D-888D-1135A1E3104F}"/>
              </a:ext>
            </a:extLst>
          </p:cNvPr>
          <p:cNvSpPr txBox="1"/>
          <p:nvPr/>
        </p:nvSpPr>
        <p:spPr>
          <a:xfrm>
            <a:off x="254231" y="5277207"/>
            <a:ext cx="11378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ym typeface="Wingdings" panose="05000000000000000000" pitchFamily="2" charset="2"/>
              </a:rPr>
              <a:t>Tutta </a:t>
            </a:r>
            <a:r>
              <a:rPr lang="it-IT" sz="2400" b="1" dirty="0">
                <a:sym typeface="Wingdings" panose="05000000000000000000" pitchFamily="2" charset="2"/>
              </a:rPr>
              <a:t>l’informazione analitica </a:t>
            </a:r>
            <a:r>
              <a:rPr lang="it-IT" sz="2400" dirty="0">
                <a:sym typeface="Wingdings" panose="05000000000000000000" pitchFamily="2" charset="2"/>
              </a:rPr>
              <a:t>associata ai procedimenti </a:t>
            </a:r>
            <a:r>
              <a:rPr lang="it-IT" sz="2400" b="1" dirty="0">
                <a:sym typeface="Wingdings" panose="05000000000000000000" pitchFamily="2" charset="2"/>
              </a:rPr>
              <a:t>verrà acquisita in banca dati e potrà essere visualizzata, sintetizzata e/o estratta per successive elaborazioni.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FDF7573C-A40D-4F52-862A-4645B88A3D5D}"/>
              </a:ext>
            </a:extLst>
          </p:cNvPr>
          <p:cNvSpPr/>
          <p:nvPr/>
        </p:nvSpPr>
        <p:spPr>
          <a:xfrm>
            <a:off x="5418306" y="1663422"/>
            <a:ext cx="525294" cy="447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049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	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Perché sviluppare un nuovo strumento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D7827-73FD-4115-9B79-41ACCF41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14" y="932329"/>
            <a:ext cx="11280371" cy="52353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400" b="1" dirty="0"/>
              <a:t>Efficientare le previsioni della DGR 2838 </a:t>
            </a:r>
            <a:r>
              <a:rPr lang="it-IT" sz="2400" dirty="0"/>
              <a:t>del 2006 sulla trasmissione dei dati </a:t>
            </a:r>
          </a:p>
          <a:p>
            <a:r>
              <a:rPr lang="it-IT" sz="2400" dirty="0"/>
              <a:t>Assicurare </a:t>
            </a:r>
            <a:r>
              <a:rPr lang="it-IT" sz="2400" b="1" dirty="0"/>
              <a:t>omogeneità ed efficacia dell’azione ambientale</a:t>
            </a:r>
          </a:p>
          <a:p>
            <a:r>
              <a:rPr lang="it-IT" sz="2400" b="1" dirty="0"/>
              <a:t>Supportare tutti i soggetti coinvolti</a:t>
            </a:r>
            <a:r>
              <a:rPr lang="it-IT" sz="2400" dirty="0"/>
              <a:t> nel processo tecnico amministrativo di bonifica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/>
              <a:t>Soggetto che opera la bonifica </a:t>
            </a:r>
            <a:r>
              <a:rPr lang="it-IT" sz="1600" dirty="0">
                <a:sym typeface="Wingdings" panose="05000000000000000000" pitchFamily="2" charset="2"/>
              </a:rPr>
              <a:t> SUPPORTO nell’</a:t>
            </a:r>
            <a:r>
              <a:rPr lang="it-IT" sz="1600" dirty="0"/>
              <a:t>adempimento degli obblighi di intervento</a:t>
            </a:r>
          </a:p>
          <a:p>
            <a:r>
              <a:rPr lang="it-IT" sz="2400" dirty="0"/>
              <a:t>Creare uno </a:t>
            </a:r>
            <a:r>
              <a:rPr lang="it-IT" sz="2400" b="1" dirty="0"/>
              <a:t>strumento condiviso e partecipato </a:t>
            </a:r>
            <a:r>
              <a:rPr lang="it-IT" sz="2400" dirty="0"/>
              <a:t>per la </a:t>
            </a:r>
            <a:r>
              <a:rPr lang="it-IT" sz="2400" b="1" dirty="0"/>
              <a:t>gestione dell’informazione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/>
              <a:t>Strumento aperto, fruibile da tutti i soggetti coinvolti nel procedimento di bonifica </a:t>
            </a:r>
            <a:r>
              <a:rPr lang="it-IT" sz="1600" dirty="0">
                <a:sym typeface="Wingdings" panose="05000000000000000000" pitchFamily="2" charset="2"/>
              </a:rPr>
              <a:t> aggiornato col contributo di tutti, ognuno per quanto di sua competenza</a:t>
            </a:r>
            <a:endParaRPr lang="it-IT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/>
              <a:t>Riversamento automatico in banca dati dell’informazione comunicata in riferimento ai procedimenti di bonifica</a:t>
            </a:r>
          </a:p>
          <a:p>
            <a:r>
              <a:rPr lang="it-IT" sz="2400" dirty="0"/>
              <a:t>Fornire un </a:t>
            </a:r>
            <a:r>
              <a:rPr lang="it-IT" sz="2400" b="1" dirty="0"/>
              <a:t>quadro aggiornato, completo ed affidabile</a:t>
            </a:r>
            <a:r>
              <a:rPr lang="it-IT" sz="2400" dirty="0"/>
              <a:t> sullo stato delle bonifiche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/>
              <a:t>Individuare e circoscrivere le criticità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>
                <a:sym typeface="Wingdings" panose="05000000000000000000" pitchFamily="2" charset="2"/>
              </a:rPr>
              <a:t>facilitare la definizione delle strategie operative per la loro risoluzione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>
                <a:sym typeface="Wingdings" panose="05000000000000000000" pitchFamily="2" charset="2"/>
              </a:rPr>
              <a:t>Favorire comportamenti virtuosi e promuovere decisioni consapevoli ed informate</a:t>
            </a:r>
          </a:p>
          <a:p>
            <a:r>
              <a:rPr lang="it-IT" sz="2400" b="1" dirty="0">
                <a:sym typeface="Wingdings" panose="05000000000000000000" pitchFamily="2" charset="2"/>
              </a:rPr>
              <a:t>Promuovere e diffondere le conoscenze sullo stato dell’ambiente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>
                <a:sym typeface="Wingdings" panose="05000000000000000000" pitchFamily="2" charset="2"/>
              </a:rPr>
              <a:t>Informare organi di governo e cittadini sui procedimenti di bonifica attivi nei propri territori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>
                <a:sym typeface="Wingdings" panose="05000000000000000000" pitchFamily="2" charset="2"/>
              </a:rPr>
              <a:t>Generare consapevolezza su rischi ma anche sulle opportunità</a:t>
            </a:r>
          </a:p>
          <a:p>
            <a:pPr marL="0" indent="0">
              <a:buNone/>
            </a:pPr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dirty="0"/>
              <a:t>WORKSHOP| Milano | Presentazione del nuovo Portale </a:t>
            </a:r>
            <a:r>
              <a:rPr lang="it-IT" dirty="0" err="1"/>
              <a:t>AGISCo</a:t>
            </a:r>
            <a:r>
              <a:rPr lang="it-IT" dirty="0"/>
              <a:t> | relatore: Andrea Merri – Rocco Racciatti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28285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7" y="317914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	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 Focus: la GESTIONE dell’INFORMAZIONE ANALITICA</a:t>
            </a:r>
            <a:endParaRPr lang="it-IT" sz="2000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29/03/2021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dirty="0"/>
              <a:t>WORKSHOP| Milano | Presentazione del nuovo Portale </a:t>
            </a:r>
            <a:r>
              <a:rPr lang="it-IT" dirty="0" err="1"/>
              <a:t>AGISCo</a:t>
            </a:r>
            <a:r>
              <a:rPr lang="it-IT" dirty="0"/>
              <a:t> | relatore: Andrea Merri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20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F9AB047-5193-4E4C-86AE-4AF827A0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1" y="1066800"/>
            <a:ext cx="3253990" cy="49732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/>
              <a:t>INDAGINI</a:t>
            </a:r>
          </a:p>
          <a:p>
            <a:pPr marL="0" indent="0">
              <a:buNone/>
            </a:pPr>
            <a:r>
              <a:rPr lang="it-IT" sz="1800" dirty="0"/>
              <a:t>Piano di Indagine:</a:t>
            </a:r>
          </a:p>
          <a:p>
            <a:r>
              <a:rPr lang="it-IT" sz="1600" dirty="0"/>
              <a:t>Punti di campionamento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200" dirty="0"/>
              <a:t>Piezometro P1 (caratteristiche)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200" dirty="0"/>
              <a:t>Piezometro P2 (caratteristiche)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200" dirty="0"/>
              <a:t>Piezometro P3 (caratteristiche)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200" dirty="0"/>
              <a:t>Ecc.</a:t>
            </a:r>
          </a:p>
          <a:p>
            <a:pPr marL="457200" lvl="1" indent="0">
              <a:buNone/>
            </a:pPr>
            <a:endParaRPr lang="it-IT" sz="1200" dirty="0"/>
          </a:p>
          <a:p>
            <a:pPr marL="0" indent="0">
              <a:buNone/>
            </a:pPr>
            <a:r>
              <a:rPr lang="it-IT" sz="1800" dirty="0"/>
              <a:t>Esecuzione Indagine</a:t>
            </a:r>
          </a:p>
          <a:p>
            <a:pPr marL="0" indent="0">
              <a:buNone/>
            </a:pPr>
            <a:r>
              <a:rPr lang="it-IT" sz="1600" dirty="0"/>
              <a:t>Acquisizione CAMPIONE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it-IT" sz="1600" dirty="0"/>
              <a:t>Dati Lab. Parte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Piezometro P1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Campione 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Esiti analitici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200" dirty="0"/>
              <a:t>PCE 34 ± 9 µg/l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200" dirty="0"/>
              <a:t>TCE 7.4 ± 2 µg/l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1200" dirty="0"/>
              <a:t>HC C&lt;12 340 ± 80 µg/l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it-IT" sz="1200" dirty="0"/>
          </a:p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Trasmissione dati per validazione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9" name="Segnaposto contenuto 6">
            <a:extLst>
              <a:ext uri="{FF2B5EF4-FFF2-40B4-BE49-F238E27FC236}">
                <a16:creationId xmlns:a16="http://schemas.microsoft.com/office/drawing/2014/main" id="{2BAA8D32-1ECD-457B-9449-9EEEFCEADED4}"/>
              </a:ext>
            </a:extLst>
          </p:cNvPr>
          <p:cNvSpPr txBox="1">
            <a:spLocks/>
          </p:cNvSpPr>
          <p:nvPr/>
        </p:nvSpPr>
        <p:spPr>
          <a:xfrm>
            <a:off x="5692587" y="1075765"/>
            <a:ext cx="5961149" cy="4973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/>
              <a:t>PORTALE </a:t>
            </a:r>
            <a:r>
              <a:rPr lang="it-IT" sz="2000" dirty="0" err="1"/>
              <a:t>AGISCo</a:t>
            </a:r>
            <a:endParaRPr lang="it-IT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800" dirty="0"/>
              <a:t>Riversamento </a:t>
            </a:r>
            <a:r>
              <a:rPr lang="it-IT" sz="1800" dirty="0" err="1"/>
              <a:t>autom</a:t>
            </a:r>
            <a:r>
              <a:rPr lang="it-IT" sz="1800" dirty="0"/>
              <a:t>. informazione punti di campionamento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Validazione ANALISI (ARPA)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3" name="Freccia destra con strisce 2">
            <a:extLst>
              <a:ext uri="{FF2B5EF4-FFF2-40B4-BE49-F238E27FC236}">
                <a16:creationId xmlns:a16="http://schemas.microsoft.com/office/drawing/2014/main" id="{095B7C43-D79C-4139-8BC4-36B73E0F28ED}"/>
              </a:ext>
            </a:extLst>
          </p:cNvPr>
          <p:cNvSpPr/>
          <p:nvPr/>
        </p:nvSpPr>
        <p:spPr>
          <a:xfrm>
            <a:off x="3947834" y="1811375"/>
            <a:ext cx="1688200" cy="93937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Moulo</a:t>
            </a:r>
            <a:r>
              <a:rPr lang="it-IT" dirty="0"/>
              <a:t> C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00C6F5F-94C0-4425-8161-206B8D4CF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39351" r="-383" b="8293"/>
          <a:stretch/>
        </p:blipFill>
        <p:spPr>
          <a:xfrm>
            <a:off x="5806133" y="1901428"/>
            <a:ext cx="2665722" cy="1517980"/>
          </a:xfrm>
          <a:prstGeom prst="rect">
            <a:avLst/>
          </a:prstGeom>
        </p:spPr>
      </p:pic>
      <p:sp>
        <p:nvSpPr>
          <p:cNvPr id="8" name="Freccia circolare 7">
            <a:extLst>
              <a:ext uri="{FF2B5EF4-FFF2-40B4-BE49-F238E27FC236}">
                <a16:creationId xmlns:a16="http://schemas.microsoft.com/office/drawing/2014/main" id="{2DE05EB7-4E3C-4FCE-8120-431D05217AA0}"/>
              </a:ext>
            </a:extLst>
          </p:cNvPr>
          <p:cNvSpPr/>
          <p:nvPr/>
        </p:nvSpPr>
        <p:spPr>
          <a:xfrm rot="16200000">
            <a:off x="4025012" y="1492720"/>
            <a:ext cx="1015409" cy="3129213"/>
          </a:xfrm>
          <a:prstGeom prst="circularArrow">
            <a:avLst>
              <a:gd name="adj1" fmla="val 14776"/>
              <a:gd name="adj2" fmla="val 2687004"/>
              <a:gd name="adj3" fmla="val 21557918"/>
              <a:gd name="adj4" fmla="val 5396492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Autofit/>
          </a:bodyPr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Eventuale INTEGRAZIONE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0D29B95-E58C-4E2C-AA46-A16EAA834DDF}"/>
              </a:ext>
            </a:extLst>
          </p:cNvPr>
          <p:cNvSpPr/>
          <p:nvPr/>
        </p:nvSpPr>
        <p:spPr>
          <a:xfrm>
            <a:off x="637291" y="1811375"/>
            <a:ext cx="3145815" cy="12236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E5BC9D3-9925-4985-AFCF-B24FA089B0D0}"/>
              </a:ext>
            </a:extLst>
          </p:cNvPr>
          <p:cNvSpPr/>
          <p:nvPr/>
        </p:nvSpPr>
        <p:spPr>
          <a:xfrm>
            <a:off x="695655" y="4364090"/>
            <a:ext cx="3145815" cy="12168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destra con strisce 19">
            <a:extLst>
              <a:ext uri="{FF2B5EF4-FFF2-40B4-BE49-F238E27FC236}">
                <a16:creationId xmlns:a16="http://schemas.microsoft.com/office/drawing/2014/main" id="{6FB782FD-1727-4611-85F9-FFF4BEBFCC49}"/>
              </a:ext>
            </a:extLst>
          </p:cNvPr>
          <p:cNvSpPr/>
          <p:nvPr/>
        </p:nvSpPr>
        <p:spPr>
          <a:xfrm>
            <a:off x="3943607" y="4542117"/>
            <a:ext cx="1688200" cy="93937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Mod.Analisi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3C0133-3E4F-4B22-AC85-46CDDC70752E}"/>
              </a:ext>
            </a:extLst>
          </p:cNvPr>
          <p:cNvSpPr txBox="1"/>
          <p:nvPr/>
        </p:nvSpPr>
        <p:spPr>
          <a:xfrm>
            <a:off x="8548029" y="1916565"/>
            <a:ext cx="27614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000" b="1" dirty="0"/>
              <a:t>CHI registra </a:t>
            </a:r>
            <a:r>
              <a:rPr lang="it-IT" sz="2000" dirty="0"/>
              <a:t>il </a:t>
            </a:r>
            <a:r>
              <a:rPr lang="it-IT" sz="1600" b="1" dirty="0"/>
              <a:t>CAMPIONE </a:t>
            </a:r>
            <a:r>
              <a:rPr lang="it-IT" sz="1600" dirty="0"/>
              <a:t>nel portale?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ARPA se in contradditorio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PARTE se in autonomia</a:t>
            </a:r>
          </a:p>
        </p:txBody>
      </p:sp>
      <p:sp>
        <p:nvSpPr>
          <p:cNvPr id="14" name="Freccia circolare 13">
            <a:extLst>
              <a:ext uri="{FF2B5EF4-FFF2-40B4-BE49-F238E27FC236}">
                <a16:creationId xmlns:a16="http://schemas.microsoft.com/office/drawing/2014/main" id="{D1E341C9-9DB9-4D10-9DA4-B60C9AD6D65E}"/>
              </a:ext>
            </a:extLst>
          </p:cNvPr>
          <p:cNvSpPr/>
          <p:nvPr/>
        </p:nvSpPr>
        <p:spPr>
          <a:xfrm flipV="1">
            <a:off x="-564539" y="-1354100"/>
            <a:ext cx="9543170" cy="5461208"/>
          </a:xfrm>
          <a:prstGeom prst="circularArrow">
            <a:avLst>
              <a:gd name="adj1" fmla="val 1363"/>
              <a:gd name="adj2" fmla="val 344337"/>
              <a:gd name="adj3" fmla="val 20682578"/>
              <a:gd name="adj4" fmla="val 14508417"/>
              <a:gd name="adj5" fmla="val 2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0" name="Freccia destra con strisce 29">
            <a:extLst>
              <a:ext uri="{FF2B5EF4-FFF2-40B4-BE49-F238E27FC236}">
                <a16:creationId xmlns:a16="http://schemas.microsoft.com/office/drawing/2014/main" id="{4D396BB7-F593-49B2-9C8F-9E289DFEC795}"/>
              </a:ext>
            </a:extLst>
          </p:cNvPr>
          <p:cNvSpPr/>
          <p:nvPr/>
        </p:nvSpPr>
        <p:spPr>
          <a:xfrm flipH="1">
            <a:off x="10273690" y="3196236"/>
            <a:ext cx="1688200" cy="93937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Dati Lab. ARPA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03A7EE40-F093-4ABD-8F51-55027B727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847" y="4189117"/>
            <a:ext cx="2618659" cy="18412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96134A-F44F-4B12-B362-7C8C69FD9D36}"/>
              </a:ext>
            </a:extLst>
          </p:cNvPr>
          <p:cNvSpPr txBox="1"/>
          <p:nvPr/>
        </p:nvSpPr>
        <p:spPr>
          <a:xfrm>
            <a:off x="8449129" y="4094332"/>
            <a:ext cx="3093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2000" b="1" dirty="0"/>
              <a:t>Dati validati</a:t>
            </a:r>
          </a:p>
          <a:p>
            <a:pPr marL="0" indent="0">
              <a:buNone/>
            </a:pPr>
            <a:r>
              <a:rPr lang="it-IT" sz="2000" dirty="0"/>
              <a:t>Informazione relativa allo stato di contaminazione delle matrici ambientali affidabile e </a:t>
            </a:r>
            <a:r>
              <a:rPr lang="it-IT" sz="2000" dirty="0" err="1"/>
              <a:t>aggioranata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60915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 animBg="1"/>
      <p:bldP spid="19" grpId="0" animBg="1"/>
      <p:bldP spid="20" grpId="0" animBg="1"/>
      <p:bldP spid="14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B6B5FD-12AF-425D-B30C-5EE673D3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Focus: GESTIONE DATI ANALITICI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9B7AAA-0F0B-4E1B-92D0-239CE299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5AEFFA-9B5A-4859-B2BE-172D0AAE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04024463-A3C3-4483-A385-A2B756C722FA}"/>
              </a:ext>
            </a:extLst>
          </p:cNvPr>
          <p:cNvSpPr txBox="1">
            <a:spLocks/>
          </p:cNvSpPr>
          <p:nvPr/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AGISCo</a:t>
            </a:r>
            <a:r>
              <a:rPr lang="it-IT" dirty="0"/>
              <a:t>: Anagrafe e gestione integrata dei siti contaminati | relatori: Massimiliano Confalonieri, Andrea </a:t>
            </a:r>
            <a:r>
              <a:rPr lang="it-IT" dirty="0" err="1"/>
              <a:t>Merri</a:t>
            </a:r>
            <a:r>
              <a:rPr lang="it-IT" dirty="0"/>
              <a:t>, Rocco </a:t>
            </a:r>
            <a:r>
              <a:rPr lang="it-IT" dirty="0" err="1"/>
              <a:t>Racciatti</a:t>
            </a:r>
            <a:endParaRPr lang="it-IT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8D51DAA-EE0C-4C37-8B95-3B172B3C6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30881"/>
              </p:ext>
            </p:extLst>
          </p:nvPr>
        </p:nvGraphicFramePr>
        <p:xfrm>
          <a:off x="643648" y="1112461"/>
          <a:ext cx="11126819" cy="3668719"/>
        </p:xfrm>
        <a:graphic>
          <a:graphicData uri="http://schemas.openxmlformats.org/drawingml/2006/table">
            <a:tbl>
              <a:tblPr/>
              <a:tblGrid>
                <a:gridCol w="1189264">
                  <a:extLst>
                    <a:ext uri="{9D8B030D-6E8A-4147-A177-3AD203B41FA5}">
                      <a16:colId xmlns:a16="http://schemas.microsoft.com/office/drawing/2014/main" val="259141576"/>
                    </a:ext>
                  </a:extLst>
                </a:gridCol>
                <a:gridCol w="1072139">
                  <a:extLst>
                    <a:ext uri="{9D8B030D-6E8A-4147-A177-3AD203B41FA5}">
                      <a16:colId xmlns:a16="http://schemas.microsoft.com/office/drawing/2014/main" val="2278551126"/>
                    </a:ext>
                  </a:extLst>
                </a:gridCol>
                <a:gridCol w="1459551">
                  <a:extLst>
                    <a:ext uri="{9D8B030D-6E8A-4147-A177-3AD203B41FA5}">
                      <a16:colId xmlns:a16="http://schemas.microsoft.com/office/drawing/2014/main" val="1256951716"/>
                    </a:ext>
                  </a:extLst>
                </a:gridCol>
                <a:gridCol w="1459551">
                  <a:extLst>
                    <a:ext uri="{9D8B030D-6E8A-4147-A177-3AD203B41FA5}">
                      <a16:colId xmlns:a16="http://schemas.microsoft.com/office/drawing/2014/main" val="775565534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2558796067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1000296775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283068110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319771221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1329165404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2419184395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610162317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1958674094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498561791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289151472"/>
                    </a:ext>
                  </a:extLst>
                </a:gridCol>
                <a:gridCol w="540574">
                  <a:extLst>
                    <a:ext uri="{9D8B030D-6E8A-4147-A177-3AD203B41FA5}">
                      <a16:colId xmlns:a16="http://schemas.microsoft.com/office/drawing/2014/main" val="339766623"/>
                    </a:ext>
                  </a:extLst>
                </a:gridCol>
              </a:tblGrid>
              <a:tr h="266831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METALLI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COMPOSTI ORGANICI AROMATICI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ALTRE SOSTANZE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SOSTANZE NON TABELLATE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337098"/>
                  </a:ext>
                </a:extLst>
              </a:tr>
              <a:tr h="667078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Manganese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Etilbenzene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Toluene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Idrocarburi totali (espressi come n-esano)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Naftalene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1,2,3-Trimetilbenzene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43547"/>
                  </a:ext>
                </a:extLst>
              </a:tr>
              <a:tr h="147501"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µg/l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710816"/>
                  </a:ext>
                </a:extLst>
              </a:tr>
              <a:tr h="1475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CODICE SITO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DataCampionamento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CODICE_PP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DESC_PUNTO_PRELIEVO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(vuoto)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(vuoto)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820745"/>
                  </a:ext>
                </a:extLst>
              </a:tr>
              <a:tr h="433226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BG024.0016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09/02/2021 10:00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 Petroli PZ3 -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200109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980942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09/02/2021 00:00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 Petroli PZ9 -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82187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0598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PO016024NR0003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 Petroli PZ6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631921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737827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21/01/2020 10:30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 Petroli PZ3 -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264008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PZ 7 ERG Petroli di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762896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29/10/2019 00:00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PZ 1 ERG Petroli di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23854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 Petroli PZ8 -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54961"/>
                  </a:ext>
                </a:extLst>
              </a:tr>
              <a:tr h="2668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PZ10 Punto Veita ERG - Petroli - Bergamo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34587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15/04/2019 00:00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 Petroli PZ9 -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685913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PO0160240R0334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 Petroli PZ3 -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537709"/>
                  </a:ext>
                </a:extLst>
              </a:tr>
              <a:tr h="1445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PO016024NR0003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ERG Petroli PZ6 via Broseta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12970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197563"/>
                  </a:ext>
                </a:extLst>
              </a:tr>
            </a:tbl>
          </a:graphicData>
        </a:graphic>
      </p:graphicFrame>
      <p:sp>
        <p:nvSpPr>
          <p:cNvPr id="11" name="Sottotitolo 2">
            <a:extLst>
              <a:ext uri="{FF2B5EF4-FFF2-40B4-BE49-F238E27FC236}">
                <a16:creationId xmlns:a16="http://schemas.microsoft.com/office/drawing/2014/main" id="{9D8C4CBF-750E-499B-85D5-AD2091D2BA24}"/>
              </a:ext>
            </a:extLst>
          </p:cNvPr>
          <p:cNvSpPr txBox="1">
            <a:spLocks/>
          </p:cNvSpPr>
          <p:nvPr/>
        </p:nvSpPr>
        <p:spPr>
          <a:xfrm>
            <a:off x="643648" y="5206392"/>
            <a:ext cx="11126819" cy="74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ym typeface="Wingdings" panose="05000000000000000000" pitchFamily="2" charset="2"/>
              </a:rPr>
              <a:t>Gli esiti analitici di Parte, VALIDATI e associati ai risultati del laboratorio ARPA potranno essere visualizzati e riepilogati in </a:t>
            </a:r>
            <a:r>
              <a:rPr lang="it-IT" sz="2000" dirty="0" err="1">
                <a:sym typeface="Wingdings" panose="05000000000000000000" pitchFamily="2" charset="2"/>
              </a:rPr>
              <a:t>AGISCo</a:t>
            </a:r>
            <a:r>
              <a:rPr lang="it-IT" sz="2000" dirty="0">
                <a:sym typeface="Wingdings" panose="05000000000000000000" pitchFamily="2" charset="2"/>
              </a:rPr>
              <a:t> o esportati per le diverse necessità di analisi, elaborazione e sintesi dei Dati.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2400" dirty="0">
              <a:sym typeface="Wingdings" panose="05000000000000000000" pitchFamily="2" charset="2"/>
            </a:endParaRPr>
          </a:p>
          <a:p>
            <a:endParaRPr lang="it-IT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3BBECF4F-CA85-4A7C-ACD3-433A2D66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54105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 “sito” è da intendere come la porzione di territorio geograficamente determinata sulla quale vengono avviate delle indagini ambientali e/o un procedimento di bonifica. 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sito è quindi, in sostanza, una porzione di territorio interessata da uno specifico procedimento amministrativo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avviato ai sensi del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152/06 Parte Quarta, Titolo V o del previgente DM 471/99 o a seguito dell’applicazione di Regolamenti Comunali/Regionali.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sito deve essere catastalmente individuato.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gestione delle particelle catastali è fondamentale in quanto consente di tenere traccia di eventuali stralci che possono essere operati nel corso del procedimento tecno-amministrativo con conseguente riperimetrazione del sito; inoltre, in sede di certificazione permette di identificare catastalmente gli eventuali vincoli apposti sul sito o porzioni dello stesso.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tal fine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AGISCo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dovranno essere riportate tutte le particelle catastali interessate e le eventuali modifiche che subiscono nel corso del procedimento tecnico amministrativo, acquisite dalla modulistica presentata/approvata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&gt;&gt; </a:t>
            </a:r>
            <a:r>
              <a:rPr lang="it-IT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GESTIONE CARTOGRAFICA DEL PERIMETRO </a:t>
            </a:r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che potrà variare nel corso del procedimento </a:t>
            </a:r>
            <a:endParaRPr lang="it-IT" sz="20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788665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STATO CONTAMINAZIONE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stati attribuiti in AGISCO per le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singole matrici suolo e acque sotterranee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sono: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accertare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potenzialmente contaminato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contaminato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contaminato a seguito di ADR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contaminato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bonificato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1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sottoposto ad indagine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18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ESCLUSO DAL PROCEDIMENTO </a:t>
            </a:r>
            <a:r>
              <a:rPr lang="it-IT" sz="1800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contaminazione matrice gestita in altro procedimento)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Sulla base dello stato delle singole matrici, verrà assegnato in automatico lo stato di contaminazione complessivo del sito, combinando gli stati di contaminazione delle matrici e attribuendo al sito la situazione peggiorativa &gt;&gt; 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supervisione ARPA</a:t>
            </a:r>
            <a:endParaRPr lang="it-IT" sz="2000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06533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STATO CONTAMINAZIONE </a:t>
            </a: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 SUOLO 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stato “CONTAMINATO” viene assegnato dopo l’approvazione dell’ADR con le concentrazioni superiori alle CSR, oppure dopo l’approvazione del POB alle CSC, quando il soggetto decide di non presentare l’ADR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sito deve rimanere classificato come “CONTAMINATO” fino al rilascio della Certificazione Provinciale di avvenuta bonifica</a:t>
            </a:r>
          </a:p>
          <a:p>
            <a:r>
              <a:rPr lang="it-IT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152/06, art. 242-bis (procedure semplificate): il sito viene classificato “CONTAMINATO” alla Presentazione del Progetto. Da notare che una volta iniziate le opere di bonifica, lo “stato del procedimento” del sito passa a “Bonifica in corso” e la classificazione del sito rimane “CONTAMINATO” fino alla validazione dei risultati del Piano di Caratterizzazione/Collaudo finale da parte di ARPA. Qualora ARPA validi la caratterizzazione confermando l’assenza di superamenti, la classificazione del sito passa a “BONIFICATO”, con stato del procedimento che diventa “Bonifica conclusa con procedura semplificata ex 242 bis”. </a:t>
            </a:r>
          </a:p>
          <a:p>
            <a:r>
              <a:rPr lang="it-IT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D.lgs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152/06, art. 249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procedura semplificata per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siti di piccole dimensioni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DM 131/2015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(procedure semplificate per P.V. Carburanti)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lo stato “CONTAMINATO” viene attribuito dopo l’approvazione dell’ADR (C&gt;CSR) e del Piano di Bonifica, che in questo caso sono presentati ed approvati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contestualmente. Lo stato “CONTAMINATO” viene mantenuto fino alla certificazione di avvenuta bonifica</a:t>
            </a:r>
            <a:r>
              <a:rPr lang="it-I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02675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STATO CONTAMINAZIONE </a:t>
            </a:r>
            <a:r>
              <a:rPr lang="it-I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 ACQUE SOTTERRANEE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caso in cui sia stato accertato un superamento delle CSC nelle acque sotterranee al confine del sito/Punto di Conformità, a tale matrice può essere attribuito lo stato “CONTAMINATO”, prima dell’ADR. Questa assunzione deve, di norma, essere effettuata dopo l’approvazione della Caratterizzazione e la valutazione dei relativi risultati, in quanto l’ubicazione del punto di conformità richiede la conoscenza di diverse informazioni, quali la direzione di flusso idrico della falda.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in casi particolari, ad esempio Indagini Ambientali della Pubblica Amministrazione che portano ad individuare con ragionevole certezza che il sito è origine di una contaminazione in falda, la falda sarà classificata con stato “CONTAMINATO” anche in mancanza di una vera e propria Caratterizzazione.</a:t>
            </a:r>
          </a:p>
          <a:p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Qualora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accerti che la contaminazione proviene da monte senza apporto da parte del sito (assenza incremento monte-valle) lo stato di classificazione della falda relativa al sito da attribuire sarà “</a:t>
            </a:r>
            <a:r>
              <a:rPr lang="it-IT" sz="2000" b="1" cap="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contaminato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situazione andrà evidenziata in AGISCO, attivando uno specifico 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 (Sezione GENERALE\CLASSIFICAZIONE DEL SITO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che specifica “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falda presenta superamenti delle CSC ma si è accertato l'assenza di un delta monte-valle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87585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ATTRIBUZIONE DELLO STATO DI CONTAMINAZIONE IN </a:t>
            </a:r>
            <a:r>
              <a:rPr lang="it-IT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PRESENZA DI RIPORTI</a:t>
            </a:r>
            <a:endParaRPr lang="it-IT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ricorda anche che nelle situazioni in cui si evidenzi la 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conformità del test di cessione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indipendentemente dal superamento o meno delle CSC, il materiale di riporto andrà rimosso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sottoposto a messa in sicurezza permanente oppure reso conforme ai limiti del test di cessione con operazioni di trattamento che ne rimuovano i contaminanti.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Poiché anche in caso </a:t>
            </a:r>
            <a:r>
              <a:rPr lang="it-IT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sola </a:t>
            </a:r>
            <a:r>
              <a:rPr lang="it-IT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conformità al test di cessione</a:t>
            </a:r>
            <a:r>
              <a:rPr lang="it-IT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necessario attribuire in AGISCO uno stato di contaminazione della 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 suolo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 stabilisce di classificare 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convenzionalmente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matrice come “POTENZIALMENTE CONTAMINATA” e tale stato permarrà fino all’approvazione del Progetto, dopodiché diventerà “CONTAMINATA”. </a:t>
            </a:r>
          </a:p>
          <a:p>
            <a:pPr marL="0" indent="0">
              <a:buNone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84128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DI PARTICOLARI CASISTICHE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da cui vengono scorporate una o più porzioni di aree contaminate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casistica riguarda le situazioni in cui si è stabilito di scorporare da un sito sul quale era stato avviato un iniziale procedimento di bonifica, una o più porzioni di aree potenzialmente contaminate/contaminate, di norma individuate con un frazionamento catastale, sulle quali avviare dei nuovi procedimenti di bonifica “autonomi” rispetto a quello iniziale.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questo caso per il sito “iniziale” (SITO PADRE) andrà opportunamente aggiornato il suo perimetro nonché i valori delle superfici. In corrispondenza delle porzioni di sito potenzialmente contaminate/contaminate che sono state scorporate (SITI FIGLI) andranno aperte delle nuove schede. Tutti i siti di nuova creazione andranno poi collegati al sito “iniziale”.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&gt;&gt;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OPPORTUNITA’ DI «LEGARE» I «SITI FIGLI» CON IL «SITO PADRE»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758303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DI PARTICOLARI CASISTICHE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che viene chiuso e smembrato in altri siti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alcune situazioni si è reso necessario scorporare un sito, sul quale era stato avviato un iniziale procedimento di bonifica, in diversi altri siti, ad esempio a seguito di riassetti tra le diverse proprietà, ciascuno dei quali andrà gestito con procedimento proprio. Ogni nuovo sito creato dovrà essere collegato al sito originario.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questi casi in AGISCO andrà chiuso il sito iniziale con la voce della sezione procedimentale “chiuso perché diviso in altri procedimenti” e la scheda di questo sito rimarrà in banca dati per lo storico.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in questo caso occorre legare il sito «padre» con i relativi siti «figlio».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91593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DI PARTICOLARI CASISTICHE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che viene raggruppato ad un altro sito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alcuni casi si è verificato che in siti sui quali era già in corso un procedimento di bonifica si erano rese necessarie successive indagini ambientali in aree specifiche (ad esempio a seguito di uno sversamento accidentale o a seguito di rimozione di serbatoi). In queste situazioni si procederà aprendo un nuovo sito e classificandolo come IP.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 seguito delle indagini effettuate dopo la realizzazione della MISE non si evidenziano superamenti delle CSC il procedimento si chiuderà come “indagine preliminare conclusa con assenza di contaminazione”; se invece le indagini evidenziano dei superamenti di CSC e l’Autorità competente stabilisce di ricondurre questo procedimento “secondario” a quello già in corso sul sito “originario”, il sito secondario andrà chiuso con la specifica voce “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chiuso perché raggruppato ad altro procedimento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574732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</a:t>
            </a:r>
            <a:r>
              <a:rPr lang="it-IT" sz="3100" dirty="0">
                <a:solidFill>
                  <a:schemeClr val="accent5">
                    <a:lumMod val="75000"/>
                  </a:schemeClr>
                </a:solidFill>
              </a:rPr>
              <a:t>Criteri di compilazione</a:t>
            </a:r>
            <a:r>
              <a:rPr lang="it-IT" sz="31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3100" dirty="0">
                <a:solidFill>
                  <a:schemeClr val="accent5">
                    <a:lumMod val="75000"/>
                  </a:schemeClr>
                </a:solidFill>
              </a:rPr>
              <a:t>RUOLI e RESPONSABILITA’: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D7827-73FD-4115-9B79-41ACCF41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15" y="2286000"/>
            <a:ext cx="11129828" cy="38637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Ad ogni soggetto </a:t>
            </a:r>
            <a:r>
              <a:rPr lang="it-IT" sz="2000" b="1" dirty="0"/>
              <a:t>verranno associati specifici profili di operatività </a:t>
            </a:r>
            <a:r>
              <a:rPr lang="it-IT" sz="2000" dirty="0"/>
              <a:t>in relazioni ai compiti e alle responsabilità che la norma attribuisce in riferimento al procedimento di bonifica </a:t>
            </a:r>
            <a:r>
              <a:rPr lang="it-IT" sz="2000" dirty="0">
                <a:sym typeface="Wingdings" panose="05000000000000000000" pitchFamily="2" charset="2"/>
              </a:rPr>
              <a:t> r</a:t>
            </a:r>
            <a:r>
              <a:rPr lang="it-IT" sz="2000" b="1" dirty="0">
                <a:sym typeface="Wingdings" panose="05000000000000000000" pitchFamily="2" charset="2"/>
              </a:rPr>
              <a:t>evisione DGR 2838</a:t>
            </a:r>
            <a:endParaRPr lang="it-IT" sz="2000" b="1" dirty="0"/>
          </a:p>
          <a:p>
            <a:pPr algn="just"/>
            <a:r>
              <a:rPr lang="it-IT" sz="2000" b="1" dirty="0"/>
              <a:t>Soggetto che opera la bonifica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Notifica di evento, scelta del tipo di procedimento da attuare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Istanze per l’approvazione delle diverse fasi  Compilazione modulistica tecnico-amministrativa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Consultazione delle informazioni tecniche e amministrative associate ai siti di competenza</a:t>
            </a:r>
          </a:p>
          <a:p>
            <a:pPr algn="just"/>
            <a:r>
              <a:rPr lang="it-IT" sz="2000" b="1" dirty="0">
                <a:sym typeface="Wingdings" panose="05000000000000000000" pitchFamily="2" charset="2"/>
              </a:rPr>
              <a:t>Autorità competente</a:t>
            </a:r>
            <a:endParaRPr lang="it-IT" sz="2000" dirty="0"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Approvazione delle diverse fasi procedimentali  chiusura fase in </a:t>
            </a:r>
            <a:r>
              <a:rPr lang="it-IT" sz="1800" dirty="0" err="1">
                <a:sym typeface="Wingdings" panose="05000000000000000000" pitchFamily="2" charset="2"/>
              </a:rPr>
              <a:t>AGISCo</a:t>
            </a:r>
            <a:endParaRPr lang="it-IT" sz="1800" dirty="0">
              <a:sym typeface="Wingdings" panose="05000000000000000000" pitchFamily="2" charset="2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Gestione e controllo dell’iter amministrativo associato al procedimento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Monitoraggio delle passività ambientali ai fine della gestione e della pianificazione territoriale (gestione vincolistica, pianificazione dello sviluppo urbano, </a:t>
            </a:r>
            <a:r>
              <a:rPr lang="it-IT" sz="1800" dirty="0" err="1">
                <a:sym typeface="Wingdings" panose="05000000000000000000" pitchFamily="2" charset="2"/>
              </a:rPr>
              <a:t>ecc</a:t>
            </a:r>
            <a:r>
              <a:rPr lang="it-IT" sz="1800" dirty="0">
                <a:sym typeface="Wingdings" panose="05000000000000000000" pitchFamily="2" charset="2"/>
              </a:rPr>
              <a:t>…)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it-IT" sz="1800" dirty="0">
              <a:sym typeface="Wingdings" panose="05000000000000000000" pitchFamily="2" charset="2"/>
            </a:endParaRPr>
          </a:p>
          <a:p>
            <a:endParaRPr lang="it-IT" sz="2000" dirty="0"/>
          </a:p>
          <a:p>
            <a:pPr marL="457200" lvl="1" indent="0"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dirty="0"/>
              <a:t>27/07/2021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dirty="0"/>
              <a:t>WORKSHOP| Milano | Presentazione del nuovo Portale </a:t>
            </a:r>
            <a:r>
              <a:rPr lang="it-IT" dirty="0" err="1"/>
              <a:t>AGISCo</a:t>
            </a:r>
            <a:r>
              <a:rPr lang="it-IT" dirty="0"/>
              <a:t> | relatore: Andrea Merri – Rocco Racciatti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ED46A7-2605-4D27-AB08-4DBCF26F41E3}"/>
              </a:ext>
            </a:extLst>
          </p:cNvPr>
          <p:cNvSpPr txBox="1"/>
          <p:nvPr/>
        </p:nvSpPr>
        <p:spPr>
          <a:xfrm>
            <a:off x="455813" y="1003886"/>
            <a:ext cx="11129829" cy="129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/>
              <a:t>CONCETTI CHIAVE alla base dello sviluppo del nuovo Agisco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Chi produce il DATO lo comunica mediante apposita MODULISTICA </a:t>
            </a:r>
            <a:r>
              <a:rPr lang="it-IT" dirty="0">
                <a:sym typeface="Wingdings" panose="05000000000000000000" pitchFamily="2" charset="2"/>
              </a:rPr>
              <a:t> riversamento automatico</a:t>
            </a:r>
            <a:r>
              <a:rPr lang="it-IT" dirty="0"/>
              <a:t> in </a:t>
            </a:r>
            <a:r>
              <a:rPr lang="it-IT" dirty="0" err="1"/>
              <a:t>AGISCo</a:t>
            </a:r>
            <a:r>
              <a:rPr lang="it-IT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Chi inserisce il dato è responsabile della sua correttezza e conformità ai documenti procedimentali.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L’approvazione del MODULO comporta la chiusura della specifica fase in </a:t>
            </a:r>
            <a:r>
              <a:rPr lang="it-IT" dirty="0" err="1"/>
              <a:t>AGISCo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1755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B427-614B-4720-B340-C9FE41C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DEFINIZIONI E REGOLE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D4277-FE6E-41A0-B11F-4209733F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DI PARTICOLARI CASISTICHE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gestito per fasi o </a:t>
            </a:r>
            <a:r>
              <a:rPr lang="it-IT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subaree</a:t>
            </a:r>
            <a:r>
              <a:rPr lang="it-I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n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caso di siti in cui la bonifica viene gestita per fasi (ovvero per matrici ambientali) o per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(ovvero considerando porzioni areali diverse) nell’ambito dello stesso procedimento, in AGISCO dovrà essere creata un’anagrafica unica e nella scheda tecnica dovrà essere dettagliato il numero e le caratteristiche delle singole fasi o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ogni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andrà specificata la superficie, la destinazione d’uso e particelle catastali.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evidenzia che il procedimento relativo ad ogni singola fase/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subarea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può essere chiuso autonomamente rispetto a quello delle altre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questo caso andrà flaggata la voce “conclusa” o “certificata” a seconda dei casi.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sito complessivamente potrà essere classificato con bonifica conclusa o certificata solo quando si saranno conclusi o certificati procedimenti di tutte le fasi/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fintanto che una delle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resta con “bonifica in corso” sarà da considerare tale anche il sito complessivo. Mentre lo stato di contaminazione complessivo rappresenterà la situazione “peggiore” tra le fasi/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subaree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92629-E892-4A29-93A6-3284CE30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A6D3A-58FA-43D5-AF26-DA1B5D39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C3C4E20F-8D8C-4341-9FF4-F3E0DFA4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432475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</a:t>
            </a:r>
            <a:endParaRPr lang="it-IT" sz="2800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7603374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F632F2-097D-4B78-9364-E35F6DD1D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64" y="1281381"/>
            <a:ext cx="5510486" cy="172708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BC927D-9B99-4E9E-B340-1F1299FB9CAD}"/>
              </a:ext>
            </a:extLst>
          </p:cNvPr>
          <p:cNvSpPr txBox="1"/>
          <p:nvPr/>
        </p:nvSpPr>
        <p:spPr>
          <a:xfrm>
            <a:off x="2784764" y="3108028"/>
            <a:ext cx="71758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CONTATTI:</a:t>
            </a:r>
          </a:p>
          <a:p>
            <a:endParaRPr lang="it-IT" sz="1400" b="1" dirty="0"/>
          </a:p>
          <a:p>
            <a:r>
              <a:rPr lang="it-IT" sz="2800" b="1" dirty="0"/>
              <a:t>aree_contaminate@regione.lombardia.it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F12477-43CE-4C77-834F-7131B396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8236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" y="365125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</a:t>
            </a: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Criteri di compilazione</a:t>
            </a: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RUOLI e RESPONSABILITA’:</a:t>
            </a: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4D7827-73FD-4115-9B79-41ACCF414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14" y="914400"/>
            <a:ext cx="11280371" cy="52353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it-IT" sz="2000" b="1" dirty="0">
                <a:sym typeface="Wingdings" panose="05000000000000000000" pitchFamily="2" charset="2"/>
              </a:rPr>
              <a:t>Regione</a:t>
            </a:r>
          </a:p>
          <a:p>
            <a:pPr lvl="1" algn="just"/>
            <a:r>
              <a:rPr lang="it-IT" sz="1800" dirty="0">
                <a:sym typeface="Wingdings" panose="05000000000000000000" pitchFamily="2" charset="2"/>
              </a:rPr>
              <a:t>Gestione procedimenti di valenza regionale</a:t>
            </a:r>
          </a:p>
          <a:p>
            <a:pPr lvl="1" algn="just"/>
            <a:r>
              <a:rPr lang="it-IT" sz="1800" dirty="0">
                <a:sym typeface="Wingdings" panose="05000000000000000000" pitchFamily="2" charset="2"/>
              </a:rPr>
              <a:t>Predisposizione dell’anagrafe dei siti contaminati ex </a:t>
            </a:r>
            <a:r>
              <a:rPr lang="da-DK" sz="1800" dirty="0">
                <a:sym typeface="Wingdings" panose="05000000000000000000" pitchFamily="2" charset="2"/>
              </a:rPr>
              <a:t>Art. 251 del Dlgs 152/06</a:t>
            </a:r>
          </a:p>
          <a:p>
            <a:pPr lvl="1" algn="just"/>
            <a:r>
              <a:rPr lang="it-IT" sz="1800" dirty="0">
                <a:sym typeface="Wingdings" panose="05000000000000000000" pitchFamily="2" charset="2"/>
              </a:rPr>
              <a:t>Individuazione e finanziamento siti orfani</a:t>
            </a:r>
          </a:p>
          <a:p>
            <a:pPr lvl="1" algn="just"/>
            <a:r>
              <a:rPr lang="it-IT" sz="1800" dirty="0">
                <a:sym typeface="Wingdings" panose="05000000000000000000" pitchFamily="2" charset="2"/>
              </a:rPr>
              <a:t>Predisposizione e monitoraggio degli strumenti di pianificazione regionale (PRB).</a:t>
            </a:r>
            <a:endParaRPr lang="it-IT" sz="2000" dirty="0"/>
          </a:p>
          <a:p>
            <a:pPr algn="just"/>
            <a:r>
              <a:rPr lang="it-IT" sz="2000" b="1" dirty="0">
                <a:sym typeface="Wingdings" panose="05000000000000000000" pitchFamily="2" charset="2"/>
              </a:rPr>
              <a:t>ARPA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Valutazione degli aspetti ambientali connessi all’attività di bonifica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Pianificazione e gestione dell’attività di controllo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Validazione delle attività di parte</a:t>
            </a:r>
          </a:p>
          <a:p>
            <a:pPr algn="just"/>
            <a:r>
              <a:rPr lang="it-IT" sz="2000" b="1" dirty="0">
                <a:sym typeface="Wingdings" panose="05000000000000000000" pitchFamily="2" charset="2"/>
              </a:rPr>
              <a:t>Provincia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Supervisione dell’iter di bonifica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Ricerca e Individuazione del responsabile della contaminazione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it-IT" sz="1800" dirty="0">
                <a:sym typeface="Wingdings" panose="05000000000000000000" pitchFamily="2" charset="2"/>
              </a:rPr>
              <a:t>Rilascio della certificazione di avvenuta bonifica</a:t>
            </a:r>
          </a:p>
          <a:p>
            <a:pPr marL="457200" lvl="1" indent="0">
              <a:buNone/>
            </a:pPr>
            <a:endParaRPr lang="it-IT" sz="2000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81635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2E7477-961E-4EEC-9CF8-3BCAB1FF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2E9683-31B7-4169-82BC-0830FACF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23B0FF1-C9D6-4141-9338-E074541DA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26344" y="1024024"/>
            <a:ext cx="725763" cy="90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2D9FC9-5FF3-4AF4-9ED8-63F3FF4A74EE}"/>
              </a:ext>
            </a:extLst>
          </p:cNvPr>
          <p:cNvSpPr txBox="1"/>
          <p:nvPr/>
        </p:nvSpPr>
        <p:spPr>
          <a:xfrm>
            <a:off x="1394666" y="4223161"/>
            <a:ext cx="9435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Piattaforma di </a:t>
            </a:r>
            <a:r>
              <a:rPr lang="it-IT" sz="2400" b="1" dirty="0"/>
              <a:t>supporto per il caricamento </a:t>
            </a:r>
            <a:r>
              <a:rPr lang="it-IT" sz="2400" dirty="0"/>
              <a:t>/ consultazione / </a:t>
            </a:r>
            <a:r>
              <a:rPr lang="it-IT" sz="2400" b="1" dirty="0"/>
              <a:t>scambio dei documenti del procedimento</a:t>
            </a:r>
          </a:p>
        </p:txBody>
      </p:sp>
      <p:pic>
        <p:nvPicPr>
          <p:cNvPr id="10" name="Immagine 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7D1536D2-16ED-43E7-A016-C2C9D8716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6828" y="2607365"/>
            <a:ext cx="725763" cy="900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2EF47C6-BEAA-44D8-9CD9-3338D0C0374B}"/>
              </a:ext>
            </a:extLst>
          </p:cNvPr>
          <p:cNvSpPr txBox="1"/>
          <p:nvPr/>
        </p:nvSpPr>
        <p:spPr>
          <a:xfrm>
            <a:off x="1378371" y="2852704"/>
            <a:ext cx="9435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Sistema per la gestione amministrativa del procedimento di bonifica</a:t>
            </a:r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AC9C5EA8-A243-4027-B43A-294235E7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COSA SARÀ AGISCo  …E cosa non sarà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3A1EBEC-B8BF-4D40-8DAB-F2FFE33D40F3}"/>
              </a:ext>
            </a:extLst>
          </p:cNvPr>
          <p:cNvSpPr txBox="1"/>
          <p:nvPr/>
        </p:nvSpPr>
        <p:spPr>
          <a:xfrm>
            <a:off x="1394668" y="1041083"/>
            <a:ext cx="9435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Banca dati</a:t>
            </a:r>
            <a:r>
              <a:rPr lang="it-IT" sz="2400" dirty="0"/>
              <a:t> – Raccoglie informazioni tecniche e amministrative relative ai procedimenti di bonifica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057C705-ECAB-4F91-B6EC-6BEF8D86A978}"/>
              </a:ext>
            </a:extLst>
          </p:cNvPr>
          <p:cNvSpPr txBox="1"/>
          <p:nvPr/>
        </p:nvSpPr>
        <p:spPr>
          <a:xfrm>
            <a:off x="1394668" y="3392164"/>
            <a:ext cx="9435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Piattaforma per la gestione/conservazione documentale – Non sostituisce il protocollo interno degli enti</a:t>
            </a: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95C8DA18-51C6-4E05-B00F-1C374CEF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F2F965B-05F7-4752-9C1C-CC45F11BE8CC}"/>
              </a:ext>
            </a:extLst>
          </p:cNvPr>
          <p:cNvSpPr txBox="1"/>
          <p:nvPr/>
        </p:nvSpPr>
        <p:spPr>
          <a:xfrm>
            <a:off x="1378372" y="1918099"/>
            <a:ext cx="9435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Supervisione, controllo </a:t>
            </a:r>
            <a:r>
              <a:rPr lang="it-IT" sz="2400" dirty="0"/>
              <a:t>e rendicontazione </a:t>
            </a:r>
            <a:r>
              <a:rPr lang="it-IT" sz="2400" b="1" dirty="0"/>
              <a:t>del procedimento di bonifica </a:t>
            </a:r>
            <a:r>
              <a:rPr lang="it-IT" sz="2400" dirty="0"/>
              <a:t>e </a:t>
            </a:r>
            <a:r>
              <a:rPr lang="it-IT" sz="2400" b="1" dirty="0"/>
              <a:t>delle problematiche ambientali esistenti </a:t>
            </a:r>
            <a:r>
              <a:rPr lang="it-IT" sz="2400" dirty="0"/>
              <a:t>sul territorio</a:t>
            </a:r>
          </a:p>
        </p:txBody>
      </p:sp>
      <p:pic>
        <p:nvPicPr>
          <p:cNvPr id="21" name="Immagine 20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9D61827-749E-4B0A-98FF-641DC8BED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5337" y="3467150"/>
            <a:ext cx="725763" cy="900000"/>
          </a:xfrm>
          <a:prstGeom prst="rect">
            <a:avLst/>
          </a:prstGeom>
        </p:spPr>
      </p:pic>
      <p:pic>
        <p:nvPicPr>
          <p:cNvPr id="22" name="Immagine 2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74F21656-4310-4304-ADDA-6F8EC891D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7918" y="1883809"/>
            <a:ext cx="725763" cy="900000"/>
          </a:xfrm>
          <a:prstGeom prst="rect">
            <a:avLst/>
          </a:prstGeom>
        </p:spPr>
      </p:pic>
      <p:pic>
        <p:nvPicPr>
          <p:cNvPr id="23" name="Immagine 2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7519143-6C54-4EAB-9666-5D57B868D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87431" y="4291966"/>
            <a:ext cx="725763" cy="900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9E3A02D-BCBB-41FA-A9DE-806FF3D7AB18}"/>
              </a:ext>
            </a:extLst>
          </p:cNvPr>
          <p:cNvSpPr txBox="1"/>
          <p:nvPr/>
        </p:nvSpPr>
        <p:spPr>
          <a:xfrm>
            <a:off x="155885" y="5131953"/>
            <a:ext cx="1152003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La nuova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Web Application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sarà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accessibile dall’esterno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mediante accesso integrato con il Sistema Pubblico di Identità Digitale (SPID) e sarà progettata secondo i criteri di accessibilità indicati dalle Linee Guida AGID.</a:t>
            </a:r>
          </a:p>
        </p:txBody>
      </p:sp>
    </p:spTree>
    <p:extLst>
      <p:ext uri="{BB962C8B-B14F-4D97-AF65-F5344CB8AC3E}">
        <p14:creationId xmlns:p14="http://schemas.microsoft.com/office/powerpoint/2010/main" val="19172832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78C45-FF32-43E4-936F-7476552B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STRUTTURA DI AGISCo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E06C6F-C6BD-4F5F-8FFC-02F59661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A6D4FE-959B-403E-A4E6-EB08562B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C1EE8A8-671F-4DF8-B167-1A88E9A70E6B}"/>
              </a:ext>
            </a:extLst>
          </p:cNvPr>
          <p:cNvGrpSpPr/>
          <p:nvPr/>
        </p:nvGrpSpPr>
        <p:grpSpPr>
          <a:xfrm>
            <a:off x="6517755" y="1069814"/>
            <a:ext cx="3366177" cy="3860302"/>
            <a:chOff x="5069332" y="1009649"/>
            <a:chExt cx="3366177" cy="3860302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609AE4E-DC4C-432A-9773-73FC238070AB}"/>
                </a:ext>
              </a:extLst>
            </p:cNvPr>
            <p:cNvSpPr/>
            <p:nvPr/>
          </p:nvSpPr>
          <p:spPr>
            <a:xfrm>
              <a:off x="5069332" y="1009649"/>
              <a:ext cx="3366177" cy="386030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6000"/>
              </a:schemeClr>
            </a:solidFill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D195CA3-A180-4853-BB67-E91915973F6D}"/>
                </a:ext>
              </a:extLst>
            </p:cNvPr>
            <p:cNvSpPr txBox="1"/>
            <p:nvPr/>
          </p:nvSpPr>
          <p:spPr>
            <a:xfrm>
              <a:off x="5339957" y="1276169"/>
              <a:ext cx="2824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SOFTWARE AGISCo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00CB2379-8F2A-4942-B2A4-1DDB98BA7FD3}"/>
                </a:ext>
              </a:extLst>
            </p:cNvPr>
            <p:cNvSpPr txBox="1"/>
            <p:nvPr/>
          </p:nvSpPr>
          <p:spPr>
            <a:xfrm>
              <a:off x="5339957" y="1737834"/>
              <a:ext cx="282492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SUPERVISIONE DEL PROCEDIMENTO</a:t>
              </a:r>
            </a:p>
            <a:p>
              <a:pPr algn="ctr"/>
              <a:r>
                <a:rPr lang="it-IT" dirty="0"/>
                <a:t>Vi accedono gli enti e i soggetti obbligati/interessati per </a:t>
              </a:r>
              <a:r>
                <a:rPr lang="it-IT" b="1" dirty="0"/>
                <a:t>consultazione dei dati</a:t>
              </a:r>
              <a:r>
                <a:rPr lang="it-IT" dirty="0"/>
                <a:t>.</a:t>
              </a:r>
            </a:p>
            <a:p>
              <a:pPr algn="ctr"/>
              <a:r>
                <a:rPr lang="it-IT" dirty="0"/>
                <a:t>Vi accedono gli enti per il </a:t>
              </a:r>
              <a:r>
                <a:rPr lang="it-IT" b="1" dirty="0"/>
                <a:t>caricamento degli atti approvativi</a:t>
              </a:r>
              <a:r>
                <a:rPr lang="it-IT" dirty="0"/>
                <a:t>.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20657AC-4A1E-41FA-BE58-2F1AB0B1992E}"/>
              </a:ext>
            </a:extLst>
          </p:cNvPr>
          <p:cNvGrpSpPr/>
          <p:nvPr/>
        </p:nvGrpSpPr>
        <p:grpSpPr>
          <a:xfrm>
            <a:off x="2614055" y="1533944"/>
            <a:ext cx="3481945" cy="4109289"/>
            <a:chOff x="2244436" y="1400960"/>
            <a:chExt cx="3481945" cy="4109289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DAFF831-B79D-49C6-A9B0-6141A48155F0}"/>
                </a:ext>
              </a:extLst>
            </p:cNvPr>
            <p:cNvSpPr/>
            <p:nvPr/>
          </p:nvSpPr>
          <p:spPr>
            <a:xfrm>
              <a:off x="2244436" y="1400960"/>
              <a:ext cx="3481945" cy="4109289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6000"/>
              </a:schemeClr>
            </a:solidFill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EDFAD68-A5B2-445D-BD4B-9EFA88D16C3B}"/>
                </a:ext>
              </a:extLst>
            </p:cNvPr>
            <p:cNvSpPr txBox="1"/>
            <p:nvPr/>
          </p:nvSpPr>
          <p:spPr>
            <a:xfrm>
              <a:off x="2572946" y="1694493"/>
              <a:ext cx="2824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PORTALE AGISCo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0128748-7222-40BE-A611-9DB02E64F06B}"/>
                </a:ext>
              </a:extLst>
            </p:cNvPr>
            <p:cNvSpPr txBox="1"/>
            <p:nvPr/>
          </p:nvSpPr>
          <p:spPr>
            <a:xfrm>
              <a:off x="2638856" y="2319760"/>
              <a:ext cx="270912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COMPILAZIONE DELLA MODULISTICA</a:t>
              </a:r>
            </a:p>
            <a:p>
              <a:pPr algn="ctr"/>
              <a:endParaRPr lang="it-IT" b="1" dirty="0"/>
            </a:p>
            <a:p>
              <a:pPr algn="ctr"/>
              <a:r>
                <a:rPr lang="it-IT" dirty="0"/>
                <a:t>Vi accede il soggetto obbligato/interessato per la </a:t>
              </a:r>
              <a:r>
                <a:rPr lang="it-IT" b="1" dirty="0"/>
                <a:t>compilazione della modulistica</a:t>
              </a:r>
              <a:r>
                <a:rPr lang="it-IT" dirty="0"/>
                <a:t>.</a:t>
              </a:r>
            </a:p>
          </p:txBody>
        </p:sp>
      </p:grpSp>
      <p:sp>
        <p:nvSpPr>
          <p:cNvPr id="27" name="Freccia circolare in su 26">
            <a:extLst>
              <a:ext uri="{FF2B5EF4-FFF2-40B4-BE49-F238E27FC236}">
                <a16:creationId xmlns:a16="http://schemas.microsoft.com/office/drawing/2014/main" id="{B41E1291-0F25-4BF9-9F3C-7B2DE3E58D73}"/>
              </a:ext>
            </a:extLst>
          </p:cNvPr>
          <p:cNvSpPr/>
          <p:nvPr/>
        </p:nvSpPr>
        <p:spPr>
          <a:xfrm rot="21023306">
            <a:off x="4789543" y="4610614"/>
            <a:ext cx="3154166" cy="671656"/>
          </a:xfrm>
          <a:prstGeom prst="curvedUpArrow">
            <a:avLst>
              <a:gd name="adj1" fmla="val 30971"/>
              <a:gd name="adj2" fmla="val 74671"/>
              <a:gd name="adj3" fmla="val 3111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40A8CD4-BBE5-4DAA-B61B-25BC4C13FEC9}"/>
              </a:ext>
            </a:extLst>
          </p:cNvPr>
          <p:cNvSpPr txBox="1"/>
          <p:nvPr/>
        </p:nvSpPr>
        <p:spPr>
          <a:xfrm>
            <a:off x="5796410" y="5324056"/>
            <a:ext cx="24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Riversamento dati dopo approvazione</a:t>
            </a: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9CF1F1DD-AC5D-4614-A54B-D67743AC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82314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78C45-FF32-43E4-936F-7476552B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CRITERI DI COMPILAZIONE DELLA BANCA DATI – RUOLI E RESPONSABILITÀ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E06C6F-C6BD-4F5F-8FFC-02F59661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A6D4FE-959B-403E-A4E6-EB08562B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37D071A-3E00-4AB7-BB87-3475CBB958FE}"/>
              </a:ext>
            </a:extLst>
          </p:cNvPr>
          <p:cNvGrpSpPr/>
          <p:nvPr/>
        </p:nvGrpSpPr>
        <p:grpSpPr>
          <a:xfrm>
            <a:off x="357447" y="1684154"/>
            <a:ext cx="11227033" cy="3489692"/>
            <a:chOff x="448885" y="2364422"/>
            <a:chExt cx="11227033" cy="348969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C6F124E-85D9-4C75-8BD1-8B60B05CDB45}"/>
                </a:ext>
              </a:extLst>
            </p:cNvPr>
            <p:cNvSpPr txBox="1"/>
            <p:nvPr/>
          </p:nvSpPr>
          <p:spPr>
            <a:xfrm>
              <a:off x="448885" y="3463447"/>
              <a:ext cx="2993277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SOGGETTO OBBLIGATO/INTERESSATO</a:t>
              </a:r>
            </a:p>
            <a:p>
              <a:pPr algn="ctr"/>
              <a:r>
                <a:rPr lang="it-IT" dirty="0"/>
                <a:t>Compilazione e trasmissione modulistica per ogni fase del procedimento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36700EB-CCA1-4CEA-A847-E4EA1DFFA97E}"/>
                </a:ext>
              </a:extLst>
            </p:cNvPr>
            <p:cNvSpPr txBox="1"/>
            <p:nvPr/>
          </p:nvSpPr>
          <p:spPr>
            <a:xfrm>
              <a:off x="4581006" y="2364422"/>
              <a:ext cx="2792903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AUTORITÀ COMPETENTE</a:t>
              </a:r>
            </a:p>
            <a:p>
              <a:pPr algn="ctr"/>
              <a:r>
                <a:rPr lang="it-IT" dirty="0"/>
                <a:t>Chiude le fasi che richiedono un atto di approvazione mediante l’inserimento del provvedimento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40909F1-A0B9-4F74-8095-05AC3942DB86}"/>
                </a:ext>
              </a:extLst>
            </p:cNvPr>
            <p:cNvSpPr txBox="1"/>
            <p:nvPr/>
          </p:nvSpPr>
          <p:spPr>
            <a:xfrm>
              <a:off x="4581006" y="4376786"/>
              <a:ext cx="2792903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ARPA</a:t>
              </a:r>
            </a:p>
            <a:p>
              <a:pPr algn="ctr"/>
              <a:r>
                <a:rPr lang="it-IT" dirty="0"/>
                <a:t>Chiude le fasi che prevedono la validazione dei dati o un’istruttoria tecnica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190CF35-99AB-4E19-8825-70E3D189685A}"/>
                </a:ext>
              </a:extLst>
            </p:cNvPr>
            <p:cNvSpPr txBox="1"/>
            <p:nvPr/>
          </p:nvSpPr>
          <p:spPr>
            <a:xfrm>
              <a:off x="8551718" y="3601947"/>
              <a:ext cx="312420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PROVINCIA</a:t>
              </a:r>
            </a:p>
            <a:p>
              <a:pPr algn="ctr"/>
              <a:r>
                <a:rPr lang="it-IT" dirty="0"/>
                <a:t>Chiusura del procedimento con inserimento del documento di certificazione</a:t>
              </a:r>
            </a:p>
          </p:txBody>
        </p:sp>
        <p:sp>
          <p:nvSpPr>
            <p:cNvPr id="3" name="Freccia a destra 2">
              <a:extLst>
                <a:ext uri="{FF2B5EF4-FFF2-40B4-BE49-F238E27FC236}">
                  <a16:creationId xmlns:a16="http://schemas.microsoft.com/office/drawing/2014/main" id="{2529728B-FDE8-400D-861E-7B68CFECF5B5}"/>
                </a:ext>
              </a:extLst>
            </p:cNvPr>
            <p:cNvSpPr/>
            <p:nvPr/>
          </p:nvSpPr>
          <p:spPr>
            <a:xfrm>
              <a:off x="3590925" y="4019550"/>
              <a:ext cx="628650" cy="36512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28C773CD-4C98-44D6-B230-3FE5481A2B62}"/>
                </a:ext>
              </a:extLst>
            </p:cNvPr>
            <p:cNvSpPr/>
            <p:nvPr/>
          </p:nvSpPr>
          <p:spPr>
            <a:xfrm>
              <a:off x="7625542" y="4019550"/>
              <a:ext cx="628650" cy="36512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id="{74DC7EB9-8262-4A9F-9BB2-C3866A61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</p:spPr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818111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19E340F-11AA-4396-836B-9435F8374CB1}"/>
              </a:ext>
            </a:extLst>
          </p:cNvPr>
          <p:cNvSpPr/>
          <p:nvPr/>
        </p:nvSpPr>
        <p:spPr>
          <a:xfrm>
            <a:off x="119974" y="1789887"/>
            <a:ext cx="11952051" cy="25778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PORTALE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AGISCo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7D870A-61D0-4A3A-ACDF-E06CD8D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27" y="317914"/>
            <a:ext cx="11513128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	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Funzionalità: NOTIFICA e CREAZIONE NUOVO SITO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D41DA-9318-4F23-82EE-4C63E608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3862" y="6356350"/>
            <a:ext cx="881149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EB85E-7232-46B4-99B5-6ED9D6FF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4764" y="6356350"/>
            <a:ext cx="862029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6D59DE4-0180-4773-B535-3DB7626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1262" y="6356350"/>
            <a:ext cx="38931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4133F5E-49C4-4AB0-A56F-499B77090B1F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F9AB047-5193-4E4C-86AE-4AF827A0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1" y="1066800"/>
            <a:ext cx="3117586" cy="49732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000" dirty="0"/>
              <a:t>Soggetto NOTIFICATORE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Accede al Portale (WEB)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Registrazione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Compila modulo NOTIFICA (</a:t>
            </a:r>
            <a:r>
              <a:rPr lang="it-IT" sz="1600" dirty="0" err="1"/>
              <a:t>Mod.A</a:t>
            </a:r>
            <a:r>
              <a:rPr lang="it-IT" sz="16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Stampa DOCUMENTO riepilogativo (</a:t>
            </a:r>
            <a:r>
              <a:rPr lang="it-IT" sz="1600" dirty="0" err="1"/>
              <a:t>Mod.A</a:t>
            </a:r>
            <a:r>
              <a:rPr lang="it-IT" sz="1600" dirty="0"/>
              <a:t>)</a:t>
            </a:r>
          </a:p>
          <a:p>
            <a:pPr marL="0" indent="0" algn="just">
              <a:buNone/>
            </a:pPr>
            <a:r>
              <a:rPr lang="it-IT" sz="1500" b="1" dirty="0"/>
              <a:t>N.B. In fase di notifica l’utente potrà accedere al portale tramite registrazione rapida e credenziali provvisorie. Dalla fase successiva l’accesso potrà avvenire solo tramite SPID.</a:t>
            </a:r>
          </a:p>
          <a:p>
            <a:pPr marL="457200" indent="-457200">
              <a:buFont typeface="+mj-lt"/>
              <a:buAutoNum type="arabicPeriod"/>
            </a:pPr>
            <a:endParaRPr lang="it-IT" sz="1600" dirty="0"/>
          </a:p>
          <a:p>
            <a:pPr marL="457200" indent="-457200">
              <a:buFont typeface="+mj-lt"/>
              <a:buAutoNum type="arabicPeriod"/>
            </a:pPr>
            <a:endParaRPr lang="it-IT" sz="1600" dirty="0"/>
          </a:p>
          <a:p>
            <a:pPr marL="457200" indent="-457200">
              <a:buFont typeface="+mj-lt"/>
              <a:buAutoNum type="arabicPeriod"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Invio DOCUMENTO (</a:t>
            </a:r>
            <a:r>
              <a:rPr lang="it-IT" sz="1600" dirty="0" err="1"/>
              <a:t>Mod.A</a:t>
            </a:r>
            <a:r>
              <a:rPr lang="it-IT" sz="1600" dirty="0"/>
              <a:t>) tramite PEC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sp>
        <p:nvSpPr>
          <p:cNvPr id="9" name="Segnaposto contenuto 6">
            <a:extLst>
              <a:ext uri="{FF2B5EF4-FFF2-40B4-BE49-F238E27FC236}">
                <a16:creationId xmlns:a16="http://schemas.microsoft.com/office/drawing/2014/main" id="{2BAA8D32-1ECD-457B-9449-9EEEFCEADED4}"/>
              </a:ext>
            </a:extLst>
          </p:cNvPr>
          <p:cNvSpPr txBox="1">
            <a:spLocks/>
          </p:cNvSpPr>
          <p:nvPr/>
        </p:nvSpPr>
        <p:spPr>
          <a:xfrm>
            <a:off x="4510696" y="1075765"/>
            <a:ext cx="3600000" cy="4973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/>
              <a:t>Gestore PORTALE (ARPA)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Verifica ricezione DOCUMENTO (PEC)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Acquisisce in </a:t>
            </a:r>
            <a:r>
              <a:rPr lang="it-IT" sz="1600" dirty="0" err="1"/>
              <a:t>AGISCo</a:t>
            </a:r>
            <a:r>
              <a:rPr lang="it-IT" sz="1600" dirty="0"/>
              <a:t> la documentazione compilata (</a:t>
            </a:r>
            <a:r>
              <a:rPr lang="it-IT" sz="1600" dirty="0" err="1"/>
              <a:t>Mod</a:t>
            </a:r>
            <a:r>
              <a:rPr lang="it-IT" sz="1600" dirty="0"/>
              <a:t>. A)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Finalizza la creazione del novo SITO in Banca Dati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Stampa la scheda riepilogativa: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400" dirty="0"/>
              <a:t>Codice SITO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400" dirty="0"/>
              <a:t>Denominazione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400" dirty="0"/>
              <a:t>Modalità di accesso alla relativa scheda creata in Banca DATI</a:t>
            </a:r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DC51461F-F684-4A07-B0B0-FC68CFA59392}"/>
              </a:ext>
            </a:extLst>
          </p:cNvPr>
          <p:cNvSpPr txBox="1">
            <a:spLocks/>
          </p:cNvSpPr>
          <p:nvPr/>
        </p:nvSpPr>
        <p:spPr>
          <a:xfrm>
            <a:off x="8866515" y="1075765"/>
            <a:ext cx="3117586" cy="4973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/>
              <a:t>Autorità Competente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Apre procedimento</a:t>
            </a:r>
          </a:p>
          <a:p>
            <a:pPr marL="457200" indent="-457200">
              <a:buFont typeface="+mj-lt"/>
              <a:buAutoNum type="arabicPeriod"/>
            </a:pPr>
            <a:endParaRPr lang="it-IT" sz="1600" dirty="0"/>
          </a:p>
          <a:p>
            <a:pPr marL="457200" indent="-457200">
              <a:buFont typeface="+mj-lt"/>
              <a:buAutoNum type="arabicPeriod"/>
            </a:pPr>
            <a:endParaRPr lang="it-IT" sz="1600" dirty="0"/>
          </a:p>
          <a:p>
            <a:pPr marL="457200" indent="-457200">
              <a:buFont typeface="+mj-lt"/>
              <a:buAutoNum type="arabicPeriod"/>
            </a:pPr>
            <a:endParaRPr lang="it-IT" sz="1600" dirty="0"/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Registra Responsabile del Procedimento e Istruttore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</p:txBody>
      </p:sp>
      <p:sp>
        <p:nvSpPr>
          <p:cNvPr id="22" name="Freccia circolare in su 21">
            <a:extLst>
              <a:ext uri="{FF2B5EF4-FFF2-40B4-BE49-F238E27FC236}">
                <a16:creationId xmlns:a16="http://schemas.microsoft.com/office/drawing/2014/main" id="{ABABD62F-9328-49D9-9D14-EE48ED4D74FB}"/>
              </a:ext>
            </a:extLst>
          </p:cNvPr>
          <p:cNvSpPr/>
          <p:nvPr/>
        </p:nvSpPr>
        <p:spPr>
          <a:xfrm>
            <a:off x="1520910" y="4656892"/>
            <a:ext cx="5223754" cy="5976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circolare in su 23">
            <a:extLst>
              <a:ext uri="{FF2B5EF4-FFF2-40B4-BE49-F238E27FC236}">
                <a16:creationId xmlns:a16="http://schemas.microsoft.com/office/drawing/2014/main" id="{C4778BCE-053C-46A8-909E-EC67E901D1AB}"/>
              </a:ext>
            </a:extLst>
          </p:cNvPr>
          <p:cNvSpPr/>
          <p:nvPr/>
        </p:nvSpPr>
        <p:spPr>
          <a:xfrm>
            <a:off x="1520910" y="4635214"/>
            <a:ext cx="9523379" cy="869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FE6AE841-D029-48A3-9D83-FE8875ACA42D}"/>
              </a:ext>
            </a:extLst>
          </p:cNvPr>
          <p:cNvSpPr/>
          <p:nvPr/>
        </p:nvSpPr>
        <p:spPr>
          <a:xfrm>
            <a:off x="4581728" y="2898843"/>
            <a:ext cx="3453319" cy="14119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circolare in su 27">
            <a:extLst>
              <a:ext uri="{FF2B5EF4-FFF2-40B4-BE49-F238E27FC236}">
                <a16:creationId xmlns:a16="http://schemas.microsoft.com/office/drawing/2014/main" id="{C260CA6A-6A60-430E-A55D-8F7BB26FD9B8}"/>
              </a:ext>
            </a:extLst>
          </p:cNvPr>
          <p:cNvSpPr/>
          <p:nvPr/>
        </p:nvSpPr>
        <p:spPr>
          <a:xfrm rot="10800000" flipV="1">
            <a:off x="3570050" y="4389466"/>
            <a:ext cx="1663430" cy="495447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Freccia circolare in su 28">
            <a:extLst>
              <a:ext uri="{FF2B5EF4-FFF2-40B4-BE49-F238E27FC236}">
                <a16:creationId xmlns:a16="http://schemas.microsoft.com/office/drawing/2014/main" id="{7FEA01B5-2DAE-4A76-888B-17060C66CEA1}"/>
              </a:ext>
            </a:extLst>
          </p:cNvPr>
          <p:cNvSpPr/>
          <p:nvPr/>
        </p:nvSpPr>
        <p:spPr>
          <a:xfrm rot="10800000" flipH="1" flipV="1">
            <a:off x="7431926" y="4364089"/>
            <a:ext cx="1663430" cy="495447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21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E52114-1E22-40C8-A859-B88D036D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44" y="991119"/>
            <a:ext cx="6395304" cy="5105084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6A6DE4-9FA2-4675-9008-D93D0167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27/07/2021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133851-2E18-448E-97F9-11E0B242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WORKSHOP| Milano | Presentazione del nuovo Portale AGISCo | relatore: Andrea Merri – Rocco Racciatti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FCCBD8-2310-4ED8-AEB0-B7D39CE5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3F5E-49C4-4AB0-A56F-499B77090B1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CC0AD7F-0A55-4C93-BDC0-97C1EB31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5"/>
            <a:ext cx="11514137" cy="549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it-IT" sz="3300" b="1" dirty="0" err="1"/>
              <a:t>AGISCo</a:t>
            </a:r>
            <a:r>
              <a:rPr lang="it-IT" sz="2000" b="1" dirty="0"/>
              <a:t> 	 	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Funzionalità: NOTIFICA di nuovo SITO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73BA75-6828-416A-8BD9-C5BC2814E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76" y="991119"/>
            <a:ext cx="3634320" cy="4981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B1EE9F6-F161-436C-8F54-9844D12A3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819" y="991119"/>
            <a:ext cx="3591362" cy="4981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9195F34-F9E1-4B0C-A417-AA35DFE04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488" y="995933"/>
            <a:ext cx="3507087" cy="49765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5731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1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89178BE1-3848-430A-B2C0-FE3C587A8107}" vid="{ED0062E7-84E4-4ED7-86AB-E12EB37C391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2976</TotalTime>
  <Words>3945</Words>
  <Application>Microsoft Office PowerPoint</Application>
  <PresentationFormat>Widescreen</PresentationFormat>
  <Paragraphs>628</Paragraphs>
  <Slides>31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Wingdings</vt:lpstr>
      <vt:lpstr>Tema di Office</vt:lpstr>
      <vt:lpstr>AGISCo</vt:lpstr>
      <vt:lpstr>AGISCo   Perché sviluppare un nuovo strumento</vt:lpstr>
      <vt:lpstr>AGISCo  Criteri di compilazione RUOLI e RESPONSABILITA’:</vt:lpstr>
      <vt:lpstr>AGISCo  Criteri di compilazione RUOLI e RESPONSABILITA’:</vt:lpstr>
      <vt:lpstr>COSA SARÀ AGISCo  …E cosa non sarà</vt:lpstr>
      <vt:lpstr>STRUTTURA DI AGISCo</vt:lpstr>
      <vt:lpstr>CRITERI DI COMPILAZIONE DELLA BANCA DATI – RUOLI E RESPONSABILITÀ</vt:lpstr>
      <vt:lpstr>AGISCo   Funzionalità: NOTIFICA e CREAZIONE NUOVO SITO</vt:lpstr>
      <vt:lpstr>AGISCo    Funzionalità: NOTIFICA di nuovo SITO</vt:lpstr>
      <vt:lpstr>AGISCo    Funzionalità: NOTIFICA di nuovo SITO</vt:lpstr>
      <vt:lpstr>AGISCo  Funzionalità: comunicazione MODULISTICA per FASI del PROCEDIMENTO</vt:lpstr>
      <vt:lpstr>AGISCo   Funzionalità: comunicazione MODULISTICA per FASI del PROCEDIMENTO</vt:lpstr>
      <vt:lpstr>AGISCo   Funzionalità: GESTIONE del PROCEDIMENTO</vt:lpstr>
      <vt:lpstr>Focus: MODULO presentazione Piano di Caratterizzazione</vt:lpstr>
      <vt:lpstr>Focus: MODULO presentazione Analisi di Rischio</vt:lpstr>
      <vt:lpstr>Focus: MODULO presentazione Analisi di Rischio</vt:lpstr>
      <vt:lpstr>Focus: MODULO presentazione Progetto di Bonifica</vt:lpstr>
      <vt:lpstr>AGISCo  Focus: CRUSCOTTO RIEPILOGATIVO del procedimento</vt:lpstr>
      <vt:lpstr>AGISCo   Focus: la GESTIONE dell’INFORMAZIONE ANALITICA</vt:lpstr>
      <vt:lpstr>AGISCo    Focus: la GESTIONE dell’INFORMAZIONE ANALITICA</vt:lpstr>
      <vt:lpstr>Focus: GESTIONE DATI ANALITICI</vt:lpstr>
      <vt:lpstr>DEFINIZIONI E REGOLE</vt:lpstr>
      <vt:lpstr>DEFINIZIONI E REGOLE</vt:lpstr>
      <vt:lpstr>DEFINIZIONI E REGOLE</vt:lpstr>
      <vt:lpstr>DEFINIZIONI E REGOLE</vt:lpstr>
      <vt:lpstr>DEFINIZIONI E REGOLE</vt:lpstr>
      <vt:lpstr>DEFINIZIONI E REGOLE</vt:lpstr>
      <vt:lpstr>DEFINIZIONI E REGOLE</vt:lpstr>
      <vt:lpstr>DEFINIZIONI E REGOLE</vt:lpstr>
      <vt:lpstr>DEFINIZIONI E REGOLE</vt:lpstr>
      <vt:lpstr>AGISCo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MERRI ANDREA</dc:creator>
  <cp:keywords>ARPA Lombardia</cp:keywords>
  <cp:lastModifiedBy>MERRI ANDREA</cp:lastModifiedBy>
  <cp:revision>115</cp:revision>
  <dcterms:created xsi:type="dcterms:W3CDTF">2020-01-16T13:13:33Z</dcterms:created>
  <dcterms:modified xsi:type="dcterms:W3CDTF">2021-07-27T08:13:55Z</dcterms:modified>
</cp:coreProperties>
</file>