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4052" r:id="rId1"/>
  </p:sldMasterIdLst>
  <p:notesMasterIdLst>
    <p:notesMasterId r:id="rId28"/>
  </p:notesMasterIdLst>
  <p:sldIdLst>
    <p:sldId id="517" r:id="rId2"/>
    <p:sldId id="541" r:id="rId3"/>
    <p:sldId id="544" r:id="rId4"/>
    <p:sldId id="545" r:id="rId5"/>
    <p:sldId id="542" r:id="rId6"/>
    <p:sldId id="580" r:id="rId7"/>
    <p:sldId id="581" r:id="rId8"/>
    <p:sldId id="582" r:id="rId9"/>
    <p:sldId id="583" r:id="rId10"/>
    <p:sldId id="592" r:id="rId11"/>
    <p:sldId id="601" r:id="rId12"/>
    <p:sldId id="586" r:id="rId13"/>
    <p:sldId id="587" r:id="rId14"/>
    <p:sldId id="590" r:id="rId15"/>
    <p:sldId id="625" r:id="rId16"/>
    <p:sldId id="603" r:id="rId17"/>
    <p:sldId id="604" r:id="rId18"/>
    <p:sldId id="550" r:id="rId19"/>
    <p:sldId id="620" r:id="rId20"/>
    <p:sldId id="605" r:id="rId21"/>
    <p:sldId id="627" r:id="rId22"/>
    <p:sldId id="622" r:id="rId23"/>
    <p:sldId id="556" r:id="rId24"/>
    <p:sldId id="623" r:id="rId25"/>
    <p:sldId id="569" r:id="rId26"/>
    <p:sldId id="570" r:id="rId27"/>
  </p:sldIdLst>
  <p:sldSz cx="9144000" cy="6858000" type="screen4x3"/>
  <p:notesSz cx="6799263" cy="9929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go Gecchelin" initials="UG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A197"/>
    <a:srgbClr val="1CA2C2"/>
    <a:srgbClr val="43DD9F"/>
    <a:srgbClr val="5DC3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92" autoAdjust="0"/>
    <p:restoredTop sz="94762" autoAdjust="0"/>
  </p:normalViewPr>
  <p:slideViewPr>
    <p:cSldViewPr>
      <p:cViewPr varScale="1">
        <p:scale>
          <a:sx n="124" d="100"/>
          <a:sy n="124" d="100"/>
        </p:scale>
        <p:origin x="111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347" cy="496491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1344" y="0"/>
            <a:ext cx="2946347" cy="496491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>
              <a:defRPr sz="1200"/>
            </a:lvl1pPr>
          </a:lstStyle>
          <a:p>
            <a:fld id="{1ECBB7B7-0E56-4D8D-BBA4-F954D085F3CC}" type="datetimeFigureOut">
              <a:rPr lang="it-IT" smtClean="0"/>
              <a:pPr/>
              <a:t>17/06/2021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8" tIns="45729" rIns="91458" bIns="45729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927" y="4716663"/>
            <a:ext cx="5439410" cy="4468416"/>
          </a:xfrm>
          <a:prstGeom prst="rect">
            <a:avLst/>
          </a:prstGeom>
        </p:spPr>
        <p:txBody>
          <a:bodyPr vert="horz" lIns="91458" tIns="45729" rIns="91458" bIns="45729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431599"/>
            <a:ext cx="2946347" cy="496491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1344" y="9431599"/>
            <a:ext cx="2946347" cy="496491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r">
              <a:defRPr sz="1200"/>
            </a:lvl1pPr>
          </a:lstStyle>
          <a:p>
            <a:fld id="{74E90E54-4AB8-485A-AEAF-78EE55B0647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9919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90E54-4AB8-485A-AEAF-78EE55B0647A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01871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90E54-4AB8-485A-AEAF-78EE55B0647A}" type="slidenum">
              <a:rPr lang="it-IT" smtClean="0">
                <a:solidFill>
                  <a:prstClr val="black"/>
                </a:solidFill>
              </a:rPr>
              <a:pPr/>
              <a:t>20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0783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90E54-4AB8-485A-AEAF-78EE55B0647A}" type="slidenum">
              <a:rPr lang="it-IT" smtClean="0">
                <a:solidFill>
                  <a:prstClr val="black"/>
                </a:solidFill>
              </a:rPr>
              <a:pPr/>
              <a:t>21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2203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90E54-4AB8-485A-AEAF-78EE55B0647A}" type="slidenum">
              <a:rPr lang="it-IT" smtClean="0">
                <a:solidFill>
                  <a:prstClr val="black"/>
                </a:solidFill>
              </a:rPr>
              <a:pPr/>
              <a:t>22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0783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90E54-4AB8-485A-AEAF-78EE55B0647A}" type="slidenum">
              <a:rPr lang="it-IT" smtClean="0">
                <a:solidFill>
                  <a:prstClr val="black"/>
                </a:solidFill>
              </a:rPr>
              <a:pPr/>
              <a:t>23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0783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90E54-4AB8-485A-AEAF-78EE55B0647A}" type="slidenum">
              <a:rPr lang="it-IT" smtClean="0">
                <a:solidFill>
                  <a:prstClr val="black"/>
                </a:solidFill>
              </a:rPr>
              <a:pPr/>
              <a:t>24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0783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90E54-4AB8-485A-AEAF-78EE55B0647A}" type="slidenum">
              <a:rPr lang="it-IT" smtClean="0">
                <a:solidFill>
                  <a:prstClr val="black"/>
                </a:solidFill>
              </a:rPr>
              <a:pPr/>
              <a:t>25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0783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90E54-4AB8-485A-AEAF-78EE55B0647A}" type="slidenum">
              <a:rPr lang="it-IT" smtClean="0">
                <a:solidFill>
                  <a:prstClr val="black"/>
                </a:solidFill>
              </a:rPr>
              <a:pPr/>
              <a:t>26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078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90E54-4AB8-485A-AEAF-78EE55B0647A}" type="slidenum">
              <a:rPr lang="it-IT" smtClean="0">
                <a:solidFill>
                  <a:prstClr val="black"/>
                </a:solidFill>
              </a:rPr>
              <a:pPr/>
              <a:t>2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078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90E54-4AB8-485A-AEAF-78EE55B0647A}" type="slidenum">
              <a:rPr lang="it-IT" smtClean="0">
                <a:solidFill>
                  <a:prstClr val="black"/>
                </a:solidFill>
              </a:rPr>
              <a:pPr/>
              <a:t>3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078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90E54-4AB8-485A-AEAF-78EE55B0647A}" type="slidenum">
              <a:rPr lang="it-IT" smtClean="0">
                <a:solidFill>
                  <a:prstClr val="black"/>
                </a:solidFill>
              </a:rPr>
              <a:pPr/>
              <a:t>4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078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90E54-4AB8-485A-AEAF-78EE55B0647A}" type="slidenum">
              <a:rPr lang="it-IT" smtClean="0">
                <a:solidFill>
                  <a:prstClr val="black"/>
                </a:solidFill>
              </a:rPr>
              <a:pPr/>
              <a:t>5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078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90E54-4AB8-485A-AEAF-78EE55B0647A}" type="slidenum">
              <a:rPr lang="it-IT" smtClean="0">
                <a:solidFill>
                  <a:prstClr val="black"/>
                </a:solidFill>
              </a:rPr>
              <a:pPr/>
              <a:t>10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1871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90E54-4AB8-485A-AEAF-78EE55B0647A}" type="slidenum">
              <a:rPr lang="it-IT" smtClean="0">
                <a:solidFill>
                  <a:prstClr val="black"/>
                </a:solidFill>
              </a:rPr>
              <a:pPr/>
              <a:t>15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187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90E54-4AB8-485A-AEAF-78EE55B0647A}" type="slidenum">
              <a:rPr lang="it-IT" smtClean="0">
                <a:solidFill>
                  <a:prstClr val="black"/>
                </a:solidFill>
              </a:rPr>
              <a:pPr/>
              <a:t>18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0783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90E54-4AB8-485A-AEAF-78EE55B0647A}" type="slidenum">
              <a:rPr lang="it-IT" smtClean="0">
                <a:solidFill>
                  <a:prstClr val="black"/>
                </a:solidFill>
              </a:rPr>
              <a:pPr/>
              <a:t>19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078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C640D-47DB-45AA-9F45-63FE53B10EEE}" type="datetime1">
              <a:rPr lang="it-IT" smtClean="0"/>
              <a:pPr/>
              <a:t>17/06/2021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Ordine degli Ingegneri della Provincia di Brescia</a:t>
            </a:r>
            <a:endParaRPr lang="it-IT" dirty="0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6CB3-83D1-45FC-93A2-A0698CDD3A18}" type="datetime1">
              <a:rPr lang="it-IT" smtClean="0"/>
              <a:pPr/>
              <a:t>17/06/2021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Ordine degli Ingegneri della Provincia di Brescia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6190-FE04-4E89-87BB-E2494CE34823}" type="datetime1">
              <a:rPr lang="it-IT" smtClean="0"/>
              <a:pPr/>
              <a:t>17/06/2021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Ordine degli Ingegneri della Provincia di Brescia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66EB3-935D-4069-A761-B1DB327561B3}" type="datetime1">
              <a:rPr lang="it-IT" smtClean="0"/>
              <a:pPr/>
              <a:t>17/06/2021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Ordine degli Ingegneri della Provincia di Brescia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7F723-6012-4CE0-B9BD-4D5339843D0C}" type="datetime1">
              <a:rPr lang="it-IT" smtClean="0"/>
              <a:pPr/>
              <a:t>17/06/2021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Ordine degli Ingegneri della Provincia di Brescia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CD63A-8750-46F3-9DD8-0ABFA1BEE65A}" type="datetime1">
              <a:rPr lang="it-IT" smtClean="0"/>
              <a:pPr/>
              <a:t>17/06/2021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Ordine degli Ingegneri della Provincia di Brescia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377E-051A-4394-A80D-7E8AFC44EF83}" type="datetime1">
              <a:rPr lang="it-IT" smtClean="0"/>
              <a:pPr/>
              <a:t>17/06/2021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Ordine degli Ingegneri della Provincia di Brescia</a:t>
            </a:r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FB123-1D24-4F9F-B26A-650EEE5C7E24}" type="datetime1">
              <a:rPr lang="it-IT" smtClean="0"/>
              <a:pPr/>
              <a:t>17/06/2021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Ordine degli Ingegneri della Provincia di Brescia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8115-6412-4F2D-AE63-52B7F91C9111}" type="datetime1">
              <a:rPr lang="it-IT" smtClean="0"/>
              <a:pPr/>
              <a:t>17/06/2021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Ordine degli Ingegneri della Provincia di Brescia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78CD-5851-4797-9E9E-F738F8AC52EB}" type="datetime1">
              <a:rPr lang="it-IT" smtClean="0"/>
              <a:pPr/>
              <a:t>17/06/2021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Ordine degli Ingegneri della Provincia di Brescia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con singolo angolo arrotondat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7AD75-FB53-49E8-BFBF-D559F0C2A887}" type="datetime1">
              <a:rPr lang="it-IT" smtClean="0"/>
              <a:pPr/>
              <a:t>17/06/2021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Ordine degli Ingegneri della Provincia di Brescia</a:t>
            </a: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84FB184-8235-4251-BBBA-2793D9BB9030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17/06/2021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lang="it-IT" smtClean="0">
                <a:solidFill>
                  <a:prstClr val="black">
                    <a:tint val="75000"/>
                  </a:prstClr>
                </a:solidFill>
              </a:rPr>
              <a:t>Ordine degli Ingegneri della Provincia di Brescia</a:t>
            </a: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7A41E1B-4F70-4964-A407-84C68BE8251C}" type="slidenum">
              <a:rPr lang="it-IT" smtClean="0">
                <a:solidFill>
                  <a:srgbClr val="90C226"/>
                </a:solidFill>
              </a:rPr>
              <a:pPr/>
              <a:t>‹N›</a:t>
            </a:fld>
            <a:endParaRPr lang="it-IT">
              <a:solidFill>
                <a:srgbClr val="90C226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3" r:id="rId1"/>
    <p:sldLayoutId id="2147484054" r:id="rId2"/>
    <p:sldLayoutId id="2147484055" r:id="rId3"/>
    <p:sldLayoutId id="2147484056" r:id="rId4"/>
    <p:sldLayoutId id="2147484057" r:id="rId5"/>
    <p:sldLayoutId id="2147484058" r:id="rId6"/>
    <p:sldLayoutId id="2147484059" r:id="rId7"/>
    <p:sldLayoutId id="2147484060" r:id="rId8"/>
    <p:sldLayoutId id="2147484061" r:id="rId9"/>
    <p:sldLayoutId id="2147484062" r:id="rId10"/>
    <p:sldLayoutId id="214748406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99592" y="1700808"/>
            <a:ext cx="7344816" cy="4176464"/>
          </a:xfrm>
        </p:spPr>
        <p:txBody>
          <a:bodyPr>
            <a:noAutofit/>
          </a:bodyPr>
          <a:lstStyle/>
          <a:p>
            <a:pPr algn="ctr"/>
            <a: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  <a:t>ORDINE DEGLI INGEGNERI PROVINCIA DI BRESCIA</a:t>
            </a:r>
            <a:b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</a:br>
            <a:r>
              <a:rPr lang="it-IT" sz="3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  <a:t/>
            </a:r>
            <a:br>
              <a:rPr lang="it-IT" sz="3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</a:br>
            <a: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  <a:t>ASSEMBLEA ISCRITTI</a:t>
            </a:r>
            <a:b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</a:br>
            <a: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  <a:t> 26 GIUGNO 2021</a:t>
            </a:r>
            <a:b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</a:br>
            <a: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  <a:t/>
            </a:r>
            <a:b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</a:br>
            <a: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  <a:t>RELAZIONE DEL TESORIERE</a:t>
            </a:r>
            <a:r>
              <a:rPr lang="it-IT" sz="3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  <a:t/>
            </a:r>
            <a:br>
              <a:rPr lang="it-IT" sz="3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</a:br>
            <a: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  <a:t>BILANCIO CONSUNTIVO 2020</a:t>
            </a:r>
            <a:b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</a:br>
            <a:endParaRPr lang="it-IT" sz="3600" b="1" dirty="0">
              <a:solidFill>
                <a:srgbClr val="0070C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31840" y="6021288"/>
            <a:ext cx="3312368" cy="365125"/>
          </a:xfrm>
        </p:spPr>
        <p:txBody>
          <a:bodyPr/>
          <a:lstStyle/>
          <a:p>
            <a:pPr algn="ctr"/>
            <a:r>
              <a:rPr lang="it-IT" dirty="0" smtClean="0"/>
              <a:t>Ordine degli Ingegneri della Provincia di Brescia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04664"/>
            <a:ext cx="3704400" cy="93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46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99592" y="2276872"/>
            <a:ext cx="7344816" cy="2664296"/>
          </a:xfrm>
        </p:spPr>
        <p:txBody>
          <a:bodyPr>
            <a:noAutofit/>
          </a:bodyPr>
          <a:lstStyle/>
          <a:p>
            <a:pPr algn="ctr"/>
            <a: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  <a:t/>
            </a:r>
            <a:b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</a:br>
            <a:r>
              <a:rPr lang="it-IT" sz="3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  <a:t/>
            </a:r>
            <a:br>
              <a:rPr lang="it-IT" sz="3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</a:br>
            <a: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  <a:t/>
            </a:r>
            <a:b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</a:br>
            <a:r>
              <a:rPr lang="it-IT" sz="3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  <a:t/>
            </a:r>
            <a:br>
              <a:rPr lang="it-IT" sz="3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</a:br>
            <a: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  <a:t/>
            </a:r>
            <a:b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</a:br>
            <a: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  <a:t>1.2  CONTO ECONOMICO</a:t>
            </a:r>
            <a:b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</a:br>
            <a: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  <a:t/>
            </a:r>
            <a:b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</a:br>
            <a: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  <a:t/>
            </a:r>
            <a:b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</a:br>
            <a: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  <a:t/>
            </a:r>
            <a:b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</a:br>
            <a:endParaRPr lang="it-IT" sz="3600" b="1" dirty="0">
              <a:solidFill>
                <a:srgbClr val="0070C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1691680" y="6111875"/>
            <a:ext cx="3312368" cy="365125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E3DED1">
                    <a:shade val="50000"/>
                  </a:srgbClr>
                </a:solidFill>
              </a:rPr>
              <a:t>Ordine degli Ingegneri della Provincia di Brescia</a:t>
            </a:r>
            <a:endParaRPr lang="it-IT" dirty="0">
              <a:solidFill>
                <a:srgbClr val="E3DED1">
                  <a:shade val="50000"/>
                </a:srgbClr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04664"/>
            <a:ext cx="3704400" cy="93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92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 txBox="1">
            <a:spLocks/>
          </p:cNvSpPr>
          <p:nvPr/>
        </p:nvSpPr>
        <p:spPr>
          <a:xfrm>
            <a:off x="539552" y="620688"/>
            <a:ext cx="8136904" cy="490066"/>
          </a:xfrm>
          <a:prstGeom prst="rect">
            <a:avLst/>
          </a:prstGeom>
        </p:spPr>
        <p:txBody>
          <a:bodyPr vert="horz" anchor="b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b="1" dirty="0" smtClean="0">
                <a:solidFill>
                  <a:srgbClr val="0000FF"/>
                </a:solidFill>
              </a:rPr>
              <a:t>1.2 CONTO ECONOMICO - ENTRATE</a:t>
            </a:r>
            <a:endParaRPr lang="it-IT" b="1" dirty="0">
              <a:solidFill>
                <a:srgbClr val="0000FF"/>
              </a:solidFill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711869"/>
              </p:ext>
            </p:extLst>
          </p:nvPr>
        </p:nvGraphicFramePr>
        <p:xfrm>
          <a:off x="971600" y="1484784"/>
          <a:ext cx="7128791" cy="3757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6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6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6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19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latin typeface="Calibri" pitchFamily="34" charset="0"/>
                          <a:cs typeface="Calibri" pitchFamily="34" charset="0"/>
                        </a:rPr>
                        <a:t>Entrate</a:t>
                      </a:r>
                      <a:endParaRPr lang="it-IT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latin typeface="Calibri" pitchFamily="34" charset="0"/>
                          <a:cs typeface="Calibri" pitchFamily="34" charset="0"/>
                        </a:rPr>
                        <a:t>CONSUNTIVO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latin typeface="Calibri" pitchFamily="34" charset="0"/>
                          <a:cs typeface="Calibri" pitchFamily="34" charset="0"/>
                        </a:rPr>
                        <a:t>Al 31.12.19</a:t>
                      </a:r>
                      <a:endParaRPr lang="it-IT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latin typeface="Calibri" pitchFamily="34" charset="0"/>
                          <a:cs typeface="Calibri" pitchFamily="34" charset="0"/>
                        </a:rPr>
                        <a:t>CONSUNTIVO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latin typeface="Calibri" pitchFamily="34" charset="0"/>
                          <a:cs typeface="Calibri" pitchFamily="34" charset="0"/>
                        </a:rPr>
                        <a:t>AL 31.12.2020</a:t>
                      </a:r>
                      <a:endParaRPr lang="it-IT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3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latin typeface="Calibri" pitchFamily="34" charset="0"/>
                          <a:cs typeface="Calibri" pitchFamily="34" charset="0"/>
                        </a:rPr>
                        <a:t>A)</a:t>
                      </a:r>
                      <a:r>
                        <a:rPr lang="it-IT" sz="1200" b="1" baseline="0" dirty="0" smtClean="0">
                          <a:latin typeface="Calibri" pitchFamily="34" charset="0"/>
                          <a:cs typeface="Calibri" pitchFamily="34" charset="0"/>
                        </a:rPr>
                        <a:t> Valore della Produzione</a:t>
                      </a:r>
                      <a:endParaRPr lang="it-IT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3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it-IT" sz="1200" b="0" dirty="0" smtClean="0">
                          <a:latin typeface="Calibri" pitchFamily="34" charset="0"/>
                          <a:cs typeface="Calibri" pitchFamily="34" charset="0"/>
                        </a:rPr>
                        <a:t>1.1</a:t>
                      </a:r>
                      <a:r>
                        <a:rPr lang="it-IT" sz="1000" b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it-IT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Contributi a carico degli iscritti</a:t>
                      </a:r>
                      <a:endParaRPr kumimoji="0" lang="it-IT" sz="12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750.920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760.302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3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1.2 Liquidazione parcelle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2.271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275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3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1.3 Formazione 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20.000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9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it-IT" sz="1200" b="0" dirty="0" smtClean="0">
                          <a:latin typeface="Calibri" pitchFamily="34" charset="0"/>
                          <a:cs typeface="Calibri" pitchFamily="34" charset="0"/>
                        </a:rPr>
                        <a:t>1.4 Proventi vari</a:t>
                      </a:r>
                      <a:endParaRPr lang="it-IT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3.534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854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20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12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1.5 Altri ricavi e proventi               </a:t>
                      </a:r>
                      <a:r>
                        <a:rPr kumimoji="0" lang="it-IT" sz="8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(BONUS € 14.430 + sopravvenienze attive € 2.583)</a:t>
                      </a:r>
                      <a:endParaRPr kumimoji="0" lang="it-IT" sz="8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2.115</a:t>
                      </a:r>
                    </a:p>
                    <a:p>
                      <a:endParaRPr lang="it-IT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17.013</a:t>
                      </a:r>
                    </a:p>
                    <a:p>
                      <a:endParaRPr lang="it-IT" dirty="0"/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59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it-IT" sz="1400" b="1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Totale Valore della Produzione A)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/>
                      <a:endParaRPr lang="it-IT" sz="1600" b="1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r"/>
                      <a:r>
                        <a:rPr lang="it-IT" sz="16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778.840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r"/>
                      <a:endParaRPr lang="it-IT" sz="1600" b="1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r"/>
                      <a:r>
                        <a:rPr lang="it-IT" sz="16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778.444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Ovale 3"/>
          <p:cNvSpPr/>
          <p:nvPr/>
        </p:nvSpPr>
        <p:spPr>
          <a:xfrm>
            <a:off x="7230256" y="4725144"/>
            <a:ext cx="898862" cy="410344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40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840788"/>
              </p:ext>
            </p:extLst>
          </p:nvPr>
        </p:nvGraphicFramePr>
        <p:xfrm>
          <a:off x="539552" y="1340768"/>
          <a:ext cx="8066724" cy="3375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5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96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96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14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14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latin typeface="Calibri" pitchFamily="34" charset="0"/>
                          <a:cs typeface="Calibri" pitchFamily="34" charset="0"/>
                        </a:rPr>
                        <a:t>Uscite</a:t>
                      </a:r>
                      <a:endParaRPr lang="it-IT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latin typeface="Calibri" pitchFamily="34" charset="0"/>
                          <a:cs typeface="Calibri" pitchFamily="34" charset="0"/>
                        </a:rPr>
                        <a:t>Al 31.12.19</a:t>
                      </a:r>
                      <a:endParaRPr lang="it-IT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latin typeface="Calibri" pitchFamily="34" charset="0"/>
                          <a:cs typeface="Calibri" pitchFamily="34" charset="0"/>
                        </a:rPr>
                        <a:t>Al 31.12.20</a:t>
                      </a:r>
                      <a:endParaRPr lang="it-IT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0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latin typeface="Calibri" pitchFamily="34" charset="0"/>
                          <a:cs typeface="Calibri" pitchFamily="34" charset="0"/>
                        </a:rPr>
                        <a:t>B) Costi della Produzione</a:t>
                      </a:r>
                      <a:r>
                        <a:rPr lang="it-IT" sz="12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it-IT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1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latin typeface="Calibri" pitchFamily="34" charset="0"/>
                          <a:cs typeface="Calibri" pitchFamily="34" charset="0"/>
                        </a:rPr>
                        <a:t>6) Per  materie prime,</a:t>
                      </a:r>
                      <a:r>
                        <a:rPr lang="it-IT" sz="1200" b="1" baseline="0" dirty="0" smtClean="0">
                          <a:latin typeface="Calibri" pitchFamily="34" charset="0"/>
                          <a:cs typeface="Calibri" pitchFamily="34" charset="0"/>
                        </a:rPr>
                        <a:t> sussidiarie, di consumo e di merci</a:t>
                      </a:r>
                      <a:endParaRPr lang="it-IT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8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cancelleria, ecc.</a:t>
                      </a:r>
                      <a:endParaRPr kumimoji="0" lang="it-IT" sz="8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it-IT" sz="12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   4.354</a:t>
                      </a:r>
                      <a:endParaRPr kumimoji="0" lang="it-IT" sz="1200" b="1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it-IT" sz="12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  3.900</a:t>
                      </a:r>
                      <a:endParaRPr kumimoji="0" lang="it-IT" sz="1200" b="1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1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7) Per servizi</a:t>
                      </a:r>
                      <a:endParaRPr kumimoji="0" lang="it-IT" sz="12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8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tutte</a:t>
                      </a:r>
                      <a:r>
                        <a:rPr kumimoji="0" lang="it-IT" sz="800" b="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le spese di gestione dell’Ordine</a:t>
                      </a:r>
                      <a:endParaRPr kumimoji="0" lang="it-IT" sz="8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267.857</a:t>
                      </a:r>
                      <a:endParaRPr kumimoji="0" lang="it-IT" sz="12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233.158</a:t>
                      </a:r>
                      <a:endParaRPr kumimoji="0" lang="it-IT" sz="12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1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8) Per godimento di beni di terzi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8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affitti, noleggi, spese condominiali</a:t>
                      </a:r>
                      <a:endParaRPr kumimoji="0" lang="it-IT" sz="8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115.065</a:t>
                      </a:r>
                      <a:endParaRPr kumimoji="0" lang="it-IT" sz="12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109.421</a:t>
                      </a:r>
                      <a:endParaRPr kumimoji="0" lang="it-IT" sz="12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3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latin typeface="Calibri" pitchFamily="34" charset="0"/>
                          <a:cs typeface="Calibri" pitchFamily="34" charset="0"/>
                        </a:rPr>
                        <a:t>9)</a:t>
                      </a: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it-IT" sz="1200" b="1" dirty="0" smtClean="0">
                          <a:latin typeface="Calibri" pitchFamily="34" charset="0"/>
                          <a:cs typeface="Calibri" pitchFamily="34" charset="0"/>
                        </a:rPr>
                        <a:t>Per il personale</a:t>
                      </a: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: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264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dirty="0" smtClean="0">
                          <a:latin typeface="Calibri" pitchFamily="34" charset="0"/>
                          <a:cs typeface="Calibri" pitchFamily="34" charset="0"/>
                        </a:rPr>
                        <a:t>a) Salari e stipendi</a:t>
                      </a:r>
                      <a:endParaRPr lang="it-IT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140.558</a:t>
                      </a:r>
                      <a:endParaRPr kumimoji="0" lang="it-IT" sz="12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129.588</a:t>
                      </a:r>
                      <a:endParaRPr kumimoji="0" lang="it-IT" sz="12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264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dirty="0" smtClean="0">
                          <a:latin typeface="Calibri" pitchFamily="34" charset="0"/>
                          <a:cs typeface="Calibri" pitchFamily="34" charset="0"/>
                        </a:rPr>
                        <a:t>b) Oneri sociali</a:t>
                      </a:r>
                      <a:endParaRPr lang="it-IT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 20.933</a:t>
                      </a:r>
                      <a:endParaRPr kumimoji="0" lang="it-IT" sz="12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  33.344</a:t>
                      </a:r>
                      <a:endParaRPr kumimoji="0" lang="it-IT" sz="12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264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c) Trattamento</a:t>
                      </a:r>
                      <a:r>
                        <a:rPr lang="it-IT" sz="12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di fine rapporto</a:t>
                      </a:r>
                      <a:endParaRPr lang="it-IT" sz="120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it-IT" sz="1200" b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   5.792</a:t>
                      </a:r>
                      <a:endParaRPr kumimoji="0" lang="it-IT" sz="12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it-IT" sz="1200" b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    8.614</a:t>
                      </a:r>
                      <a:endParaRPr kumimoji="0" lang="it-IT" sz="12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35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lang="it-IT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Totali Costi del Personale 9)</a:t>
                      </a:r>
                    </a:p>
                  </a:txBody>
                  <a:tcPr marL="84406" marR="84406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>
                        <a:solidFill>
                          <a:srgbClr val="0070C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167.283</a:t>
                      </a:r>
                      <a:endParaRPr lang="it-IT" sz="12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171.546</a:t>
                      </a:r>
                      <a:endParaRPr lang="it-IT" sz="12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Titolo 1"/>
          <p:cNvSpPr txBox="1">
            <a:spLocks/>
          </p:cNvSpPr>
          <p:nvPr/>
        </p:nvSpPr>
        <p:spPr>
          <a:xfrm>
            <a:off x="611560" y="404664"/>
            <a:ext cx="7853632" cy="490066"/>
          </a:xfrm>
          <a:prstGeom prst="rect">
            <a:avLst/>
          </a:prstGeom>
        </p:spPr>
        <p:txBody>
          <a:bodyPr vert="horz" anchor="b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b="1" dirty="0" smtClean="0">
                <a:solidFill>
                  <a:srgbClr val="0000FF"/>
                </a:solidFill>
              </a:rPr>
              <a:t>1.2 CONTO ECONOMICO - USCITE</a:t>
            </a:r>
            <a:endParaRPr lang="it-IT" b="1" dirty="0">
              <a:solidFill>
                <a:srgbClr val="0000FF"/>
              </a:solidFill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6084168" y="4365104"/>
            <a:ext cx="9361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7529088" y="4365104"/>
            <a:ext cx="9361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755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 txBox="1">
            <a:spLocks/>
          </p:cNvSpPr>
          <p:nvPr/>
        </p:nvSpPr>
        <p:spPr>
          <a:xfrm>
            <a:off x="539552" y="404664"/>
            <a:ext cx="7925640" cy="490066"/>
          </a:xfrm>
          <a:prstGeom prst="rect">
            <a:avLst/>
          </a:prstGeom>
        </p:spPr>
        <p:txBody>
          <a:bodyPr vert="horz" anchor="b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b="1" dirty="0" smtClean="0">
                <a:solidFill>
                  <a:srgbClr val="0000FF"/>
                </a:solidFill>
              </a:rPr>
              <a:t>1.2 CONTO ECONOMICO - USCITE</a:t>
            </a:r>
            <a:endParaRPr lang="it-IT" b="1" dirty="0">
              <a:solidFill>
                <a:srgbClr val="0000FF"/>
              </a:solidFill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850998"/>
              </p:ext>
            </p:extLst>
          </p:nvPr>
        </p:nvGraphicFramePr>
        <p:xfrm>
          <a:off x="467544" y="894731"/>
          <a:ext cx="8137891" cy="4118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0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3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8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83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latin typeface="Calibri" pitchFamily="34" charset="0"/>
                          <a:cs typeface="Calibri" pitchFamily="34" charset="0"/>
                        </a:rPr>
                        <a:t>Al 31.12.19</a:t>
                      </a:r>
                      <a:endParaRPr lang="it-IT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latin typeface="Calibri" pitchFamily="34" charset="0"/>
                          <a:cs typeface="Calibri" pitchFamily="34" charset="0"/>
                        </a:rPr>
                        <a:t>Al 31.12.20</a:t>
                      </a:r>
                      <a:endParaRPr lang="it-IT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0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latin typeface="Calibri" pitchFamily="34" charset="0"/>
                          <a:cs typeface="Calibri" pitchFamily="34" charset="0"/>
                        </a:rPr>
                        <a:t>10) Ammortamenti e svalutazioni </a:t>
                      </a:r>
                      <a:endParaRPr lang="it-IT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052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it-IT" sz="1200" b="0" dirty="0" smtClean="0">
                          <a:latin typeface="Calibri" pitchFamily="34" charset="0"/>
                          <a:cs typeface="Calibri" pitchFamily="34" charset="0"/>
                        </a:rPr>
                        <a:t>a) Ammortamento</a:t>
                      </a:r>
                      <a:r>
                        <a:rPr lang="it-IT" sz="1200" b="0" baseline="0" dirty="0" smtClean="0">
                          <a:latin typeface="Calibri" pitchFamily="34" charset="0"/>
                          <a:cs typeface="Calibri" pitchFamily="34" charset="0"/>
                        </a:rPr>
                        <a:t> delle immobilizzazioni immateriali </a:t>
                      </a:r>
                      <a:endParaRPr lang="it-IT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it-IT" sz="800" b="1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 smtClean="0">
                          <a:latin typeface="Calibri" pitchFamily="34" charset="0"/>
                          <a:cs typeface="Calibri" pitchFamily="34" charset="0"/>
                        </a:rPr>
                        <a:t>22.704</a:t>
                      </a:r>
                      <a:endParaRPr lang="it-IT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 smtClean="0">
                          <a:latin typeface="Calibri" pitchFamily="34" charset="0"/>
                          <a:cs typeface="Calibri" pitchFamily="34" charset="0"/>
                        </a:rPr>
                        <a:t>9.584</a:t>
                      </a:r>
                      <a:endParaRPr lang="it-IT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052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it-IT" sz="1200" b="0" dirty="0" smtClean="0">
                          <a:latin typeface="Calibri" pitchFamily="34" charset="0"/>
                          <a:cs typeface="Calibri" pitchFamily="34" charset="0"/>
                        </a:rPr>
                        <a:t>b) Ammortamento</a:t>
                      </a:r>
                      <a:r>
                        <a:rPr lang="it-IT" sz="1200" b="0" baseline="0" dirty="0" smtClean="0">
                          <a:latin typeface="Calibri" pitchFamily="34" charset="0"/>
                          <a:cs typeface="Calibri" pitchFamily="34" charset="0"/>
                        </a:rPr>
                        <a:t> delle immobilizzazioni  materiali </a:t>
                      </a:r>
                      <a:endParaRPr lang="it-IT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14.905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14.641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052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it-IT" sz="1200" b="0" dirty="0" smtClean="0">
                          <a:latin typeface="Calibri" pitchFamily="34" charset="0"/>
                          <a:cs typeface="Calibri" pitchFamily="34" charset="0"/>
                        </a:rPr>
                        <a:t>d) Svalutazioni dei crediti</a:t>
                      </a:r>
                      <a:endParaRPr lang="it-IT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84406" marR="84406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       36</a:t>
                      </a:r>
                    </a:p>
                  </a:txBody>
                  <a:tcPr marL="84406" marR="84406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       14</a:t>
                      </a:r>
                    </a:p>
                  </a:txBody>
                  <a:tcPr marL="84406" marR="84406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382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latin typeface="Calibri" pitchFamily="34" charset="0"/>
                          <a:cs typeface="Calibri" pitchFamily="34" charset="0"/>
                        </a:rPr>
                        <a:t>Totale Ammortamenti e Svalutazioni 10)</a:t>
                      </a:r>
                      <a:endParaRPr lang="it-IT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37.645</a:t>
                      </a:r>
                      <a:endParaRPr lang="it-IT" sz="12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24.239</a:t>
                      </a:r>
                      <a:endParaRPr lang="it-IT" sz="12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5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12) Accantonamenti per rischi</a:t>
                      </a:r>
                      <a:r>
                        <a:rPr lang="it-IT" sz="12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endParaRPr lang="it-IT" sz="1200" b="1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it-IT" sz="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Spese legali</a:t>
                      </a:r>
                      <a:endParaRPr kumimoji="0" lang="it-IT" sz="800" b="1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latin typeface="Calibri" pitchFamily="34" charset="0"/>
                          <a:cs typeface="Calibri" pitchFamily="34" charset="0"/>
                        </a:rPr>
                        <a:t>26.000</a:t>
                      </a:r>
                      <a:endParaRPr lang="it-IT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latin typeface="Calibri" pitchFamily="34" charset="0"/>
                          <a:cs typeface="Calibri" pitchFamily="34" charset="0"/>
                        </a:rPr>
                        <a:t>20.000</a:t>
                      </a:r>
                      <a:endParaRPr lang="it-IT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3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13) Altri accantonamenti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>
                        <a:solidFill>
                          <a:srgbClr val="0070C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it-IT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it-IT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71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14) Oneri diversi di gestione 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it-IT" sz="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Quote CNI </a:t>
                      </a:r>
                      <a:endParaRPr kumimoji="0" lang="it-IT" sz="800" b="1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124.346</a:t>
                      </a:r>
                      <a:endParaRPr kumimoji="0" lang="it-IT" sz="1200" b="1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117.077</a:t>
                      </a:r>
                      <a:endParaRPr kumimoji="0" lang="it-IT" sz="1200" b="1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02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14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Totale Costi della Produzione B)</a:t>
                      </a:r>
                    </a:p>
                  </a:txBody>
                  <a:tcPr marL="84406" marR="84406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b="1" dirty="0">
                        <a:solidFill>
                          <a:srgbClr val="0070C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it-IT" sz="16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742.550</a:t>
                      </a:r>
                      <a:endParaRPr kumimoji="0" lang="it-IT" sz="1600" b="1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it-IT" sz="16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679.341</a:t>
                      </a:r>
                      <a:endParaRPr kumimoji="0" lang="it-IT" sz="1600" b="1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02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Differenza tra Valore e</a:t>
                      </a:r>
                      <a:r>
                        <a:rPr lang="it-IT" sz="14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Costi di Produzione (A-B)</a:t>
                      </a:r>
                      <a:endParaRPr lang="it-IT" sz="1400" b="1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400" b="1" dirty="0">
                        <a:solidFill>
                          <a:srgbClr val="0070C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it-IT" sz="14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36.290</a:t>
                      </a:r>
                      <a:endParaRPr kumimoji="0" lang="it-IT" sz="1400" b="1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it-IT" sz="14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 99.103</a:t>
                      </a:r>
                      <a:endParaRPr kumimoji="0" lang="it-IT" sz="1400" b="1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012812"/>
              </p:ext>
            </p:extLst>
          </p:nvPr>
        </p:nvGraphicFramePr>
        <p:xfrm>
          <a:off x="467544" y="5085184"/>
          <a:ext cx="8136904" cy="648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C) Proventi e oneri finanziari </a:t>
                      </a:r>
                      <a:endParaRPr kumimoji="0" lang="it-IT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it-IT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it-IT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752">
                <a:tc>
                  <a:txBody>
                    <a:bodyPr/>
                    <a:lstStyle/>
                    <a:p>
                      <a:pPr marL="0" marR="0" lvl="3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Totale altri proventi e oneri finanziari C) 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lvl="3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interessi maturati-cedole</a:t>
                      </a:r>
                      <a:endParaRPr kumimoji="0" lang="it-IT" sz="800" b="1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it-IT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11.673</a:t>
                      </a:r>
                      <a:endParaRPr kumimoji="0" lang="it-IT" sz="12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it-IT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  10.810</a:t>
                      </a:r>
                      <a:endParaRPr kumimoji="0" lang="it-IT" sz="12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Ovale 1"/>
          <p:cNvSpPr/>
          <p:nvPr/>
        </p:nvSpPr>
        <p:spPr>
          <a:xfrm>
            <a:off x="7529088" y="4041998"/>
            <a:ext cx="936104" cy="36004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1 7"/>
          <p:cNvCxnSpPr/>
          <p:nvPr/>
        </p:nvCxnSpPr>
        <p:spPr>
          <a:xfrm>
            <a:off x="6105872" y="2636912"/>
            <a:ext cx="9361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Connettore 1 7"/>
          <p:cNvCxnSpPr/>
          <p:nvPr/>
        </p:nvCxnSpPr>
        <p:spPr>
          <a:xfrm>
            <a:off x="7529088" y="2648384"/>
            <a:ext cx="9361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195277"/>
              </p:ext>
            </p:extLst>
          </p:nvPr>
        </p:nvGraphicFramePr>
        <p:xfrm>
          <a:off x="467543" y="5805263"/>
          <a:ext cx="8136903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5">
                  <a:extLst>
                    <a:ext uri="{9D8B030D-6E8A-4147-A177-3AD203B41FA5}">
                      <a16:colId xmlns:a16="http://schemas.microsoft.com/office/drawing/2014/main" val="214027072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423280273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84434365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955795762"/>
                    </a:ext>
                  </a:extLst>
                </a:gridCol>
              </a:tblGrid>
              <a:tr h="19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D) Svalutazioni</a:t>
                      </a:r>
                      <a:r>
                        <a:rPr kumimoji="0" lang="it-IT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immobilizzazioni finanziarie</a:t>
                      </a:r>
                      <a:endParaRPr kumimoji="0" lang="it-IT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it-IT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it-IT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73892"/>
                  </a:ext>
                </a:extLst>
              </a:tr>
              <a:tr h="197200">
                <a:tc>
                  <a:txBody>
                    <a:bodyPr/>
                    <a:lstStyle/>
                    <a:p>
                      <a:pPr marL="0" marR="0" lvl="3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Totale svalutazioni di immobilizzazioni finanziarie D) 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lvl="3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it-IT" sz="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 detrarre</a:t>
                      </a:r>
                      <a:endParaRPr kumimoji="0" lang="it-IT" sz="800" b="1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it-IT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    (34)</a:t>
                      </a:r>
                      <a:endParaRPr kumimoji="0" lang="it-IT" sz="12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it-IT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   (3.258)</a:t>
                      </a:r>
                      <a:endParaRPr kumimoji="0" lang="it-IT" sz="12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2794338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18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 txBox="1">
            <a:spLocks/>
          </p:cNvSpPr>
          <p:nvPr/>
        </p:nvSpPr>
        <p:spPr>
          <a:xfrm>
            <a:off x="997592" y="404664"/>
            <a:ext cx="7467600" cy="490066"/>
          </a:xfrm>
          <a:prstGeom prst="rect">
            <a:avLst/>
          </a:prstGeom>
        </p:spPr>
        <p:txBody>
          <a:bodyPr vert="horz" anchor="b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b="1" dirty="0" smtClean="0">
                <a:solidFill>
                  <a:srgbClr val="0000FF"/>
                </a:solidFill>
              </a:rPr>
              <a:t>1.2 CONTO ECONOMICO</a:t>
            </a:r>
            <a:endParaRPr lang="it-IT" b="1" dirty="0">
              <a:solidFill>
                <a:srgbClr val="0000FF"/>
              </a:solidFill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774318"/>
              </p:ext>
            </p:extLst>
          </p:nvPr>
        </p:nvGraphicFramePr>
        <p:xfrm>
          <a:off x="755576" y="1196752"/>
          <a:ext cx="7637608" cy="4195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65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37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7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85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latin typeface="Calibri" pitchFamily="34" charset="0"/>
                          <a:cs typeface="Calibri" pitchFamily="34" charset="0"/>
                        </a:rPr>
                        <a:t>Al </a:t>
                      </a:r>
                      <a:r>
                        <a:rPr lang="it-IT" sz="1400" b="1" dirty="0" smtClean="0">
                          <a:latin typeface="Calibri" pitchFamily="34" charset="0"/>
                          <a:cs typeface="Calibri" pitchFamily="34" charset="0"/>
                        </a:rPr>
                        <a:t>31.12.19</a:t>
                      </a:r>
                      <a:endParaRPr lang="it-IT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latin typeface="Calibri" pitchFamily="34" charset="0"/>
                          <a:cs typeface="Calibri" pitchFamily="34" charset="0"/>
                        </a:rPr>
                        <a:t>Al 31.12.20</a:t>
                      </a:r>
                      <a:endParaRPr lang="it-IT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5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latin typeface="Calibri" pitchFamily="34" charset="0"/>
                          <a:cs typeface="Calibri" pitchFamily="34" charset="0"/>
                        </a:rPr>
                        <a:t>Risultato</a:t>
                      </a:r>
                      <a:r>
                        <a:rPr lang="it-IT" sz="1200" b="1" baseline="0" dirty="0" smtClean="0">
                          <a:latin typeface="Calibri" pitchFamily="34" charset="0"/>
                          <a:cs typeface="Calibri" pitchFamily="34" charset="0"/>
                        </a:rPr>
                        <a:t> prima delle imposte (A-B+C-D)</a:t>
                      </a:r>
                      <a:endParaRPr lang="it-IT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>
                          <a:latin typeface="Calibri" pitchFamily="34" charset="0"/>
                          <a:cs typeface="Calibri" pitchFamily="34" charset="0"/>
                        </a:rPr>
                        <a:t>47.929</a:t>
                      </a:r>
                      <a:endParaRPr lang="it-IT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>
                          <a:latin typeface="Calibri" pitchFamily="34" charset="0"/>
                          <a:cs typeface="Calibri" pitchFamily="34" charset="0"/>
                        </a:rPr>
                        <a:t>106.655</a:t>
                      </a:r>
                      <a:endParaRPr lang="it-IT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7611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latin typeface="Calibri" pitchFamily="34" charset="0"/>
                          <a:cs typeface="Calibri" pitchFamily="34" charset="0"/>
                        </a:rPr>
                        <a:t>20) Imposte sul reddito di esercizio correnti </a:t>
                      </a:r>
                      <a:r>
                        <a:rPr lang="it-IT" sz="1200" b="1" baseline="0" dirty="0" smtClean="0">
                          <a:latin typeface="Calibri" pitchFamily="34" charset="0"/>
                          <a:cs typeface="Calibri" pitchFamily="34" charset="0"/>
                        </a:rPr>
                        <a:t>, differite  e anticipate:</a:t>
                      </a:r>
                      <a:endParaRPr lang="it-IT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567">
                <a:tc>
                  <a:txBody>
                    <a:bodyPr/>
                    <a:lstStyle/>
                    <a:p>
                      <a:pPr marL="9144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it-IT" sz="1200" b="0" dirty="0" smtClean="0">
                          <a:latin typeface="Calibri" pitchFamily="34" charset="0"/>
                          <a:cs typeface="Calibri" pitchFamily="34" charset="0"/>
                        </a:rPr>
                        <a:t>a) Imposte correnti (IRAP)</a:t>
                      </a:r>
                      <a:endParaRPr lang="it-IT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3.518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11.015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567">
                <a:tc>
                  <a:txBody>
                    <a:bodyPr/>
                    <a:lstStyle/>
                    <a:p>
                      <a:pPr marL="9144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b)</a:t>
                      </a:r>
                      <a:r>
                        <a:rPr lang="it-IT" sz="1200" baseline="0" dirty="0" smtClean="0">
                          <a:latin typeface="Calibri" pitchFamily="34" charset="0"/>
                          <a:cs typeface="Calibri" pitchFamily="34" charset="0"/>
                        </a:rPr>
                        <a:t> Imposte differite </a:t>
                      </a:r>
                      <a:endParaRPr lang="it-IT" sz="12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927">
                <a:tc>
                  <a:txBody>
                    <a:bodyPr/>
                    <a:lstStyle/>
                    <a:p>
                      <a:pPr marL="9144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c) Imposte anticipate 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7611">
                <a:tc>
                  <a:txBody>
                    <a:bodyPr/>
                    <a:lstStyle/>
                    <a:p>
                      <a:pPr marL="9144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dirty="0" smtClean="0">
                          <a:latin typeface="Calibri" pitchFamily="34" charset="0"/>
                          <a:cs typeface="Calibri" pitchFamily="34" charset="0"/>
                        </a:rPr>
                        <a:t>d)</a:t>
                      </a:r>
                      <a:r>
                        <a:rPr lang="it-IT" sz="1200" b="0" baseline="0" dirty="0" smtClean="0">
                          <a:latin typeface="Calibri" pitchFamily="34" charset="0"/>
                          <a:cs typeface="Calibri" pitchFamily="34" charset="0"/>
                        </a:rPr>
                        <a:t> P</a:t>
                      </a:r>
                      <a:r>
                        <a:rPr lang="it-IT" sz="1200" b="0" dirty="0" smtClean="0">
                          <a:latin typeface="Calibri" pitchFamily="34" charset="0"/>
                          <a:cs typeface="Calibri" pitchFamily="34" charset="0"/>
                        </a:rPr>
                        <a:t>roventi (oneri)</a:t>
                      </a:r>
                      <a:r>
                        <a:rPr lang="it-IT" sz="1200" b="0" baseline="0" dirty="0" smtClean="0">
                          <a:latin typeface="Calibri" pitchFamily="34" charset="0"/>
                          <a:cs typeface="Calibri" pitchFamily="34" charset="0"/>
                        </a:rPr>
                        <a:t> da adesione a regime di consolidato fiscale/trasparenza fiscale </a:t>
                      </a:r>
                      <a:endParaRPr lang="it-IT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99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latin typeface="Calibri" pitchFamily="34" charset="0"/>
                          <a:cs typeface="Calibri" pitchFamily="34" charset="0"/>
                        </a:rPr>
                        <a:t>Totale delle imposte sul reddito dell’esercizio</a:t>
                      </a:r>
                      <a:endParaRPr lang="it-IT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3.518</a:t>
                      </a:r>
                      <a:endParaRPr lang="it-IT" sz="12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11.015</a:t>
                      </a:r>
                      <a:endParaRPr lang="it-IT" sz="12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6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1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6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21) Utile (perdita)</a:t>
                      </a:r>
                      <a:r>
                        <a:rPr lang="it-IT" sz="18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dell’esercizio </a:t>
                      </a:r>
                      <a:endParaRPr lang="it-IT" sz="1800" b="1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44.411</a:t>
                      </a:r>
                      <a:endParaRPr lang="it-IT" sz="18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95.640</a:t>
                      </a:r>
                      <a:endParaRPr lang="it-IT" sz="18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cxnSp>
        <p:nvCxnSpPr>
          <p:cNvPr id="8" name="Connettore 1 7"/>
          <p:cNvCxnSpPr/>
          <p:nvPr/>
        </p:nvCxnSpPr>
        <p:spPr>
          <a:xfrm>
            <a:off x="5508104" y="4077072"/>
            <a:ext cx="9361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7092280" y="4094405"/>
            <a:ext cx="9361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Ovale 9"/>
          <p:cNvSpPr/>
          <p:nvPr/>
        </p:nvSpPr>
        <p:spPr>
          <a:xfrm>
            <a:off x="7091443" y="5003770"/>
            <a:ext cx="936104" cy="36004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961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99592" y="2276872"/>
            <a:ext cx="7344816" cy="2664296"/>
          </a:xfrm>
        </p:spPr>
        <p:txBody>
          <a:bodyPr>
            <a:noAutofit/>
          </a:bodyPr>
          <a:lstStyle/>
          <a:p>
            <a:pPr algn="ctr"/>
            <a: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  <a:t/>
            </a:r>
            <a:b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</a:br>
            <a:r>
              <a:rPr lang="it-IT" sz="3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  <a:t/>
            </a:r>
            <a:br>
              <a:rPr lang="it-IT" sz="3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</a:br>
            <a: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  <a:t/>
            </a:r>
            <a:b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</a:br>
            <a:r>
              <a:rPr lang="it-IT" sz="3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  <a:t/>
            </a:r>
            <a:br>
              <a:rPr lang="it-IT" sz="3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</a:br>
            <a: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  <a:t/>
            </a:r>
            <a:b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</a:br>
            <a: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  <a:t>1.3 NOTA INTEGRATIVA</a:t>
            </a:r>
            <a:b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</a:br>
            <a: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  <a:t/>
            </a:r>
            <a:b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</a:br>
            <a: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  <a:t/>
            </a:r>
            <a:b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</a:br>
            <a: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  <a:t/>
            </a:r>
            <a:b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</a:br>
            <a:endParaRPr lang="it-IT" sz="3600" b="1" dirty="0">
              <a:solidFill>
                <a:srgbClr val="0070C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1691680" y="6111875"/>
            <a:ext cx="3312368" cy="365125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E3DED1">
                    <a:shade val="50000"/>
                  </a:srgbClr>
                </a:solidFill>
              </a:rPr>
              <a:t>Ordine degli Ingegneri della Provincia di Brescia</a:t>
            </a:r>
            <a:endParaRPr lang="it-IT" dirty="0">
              <a:solidFill>
                <a:srgbClr val="E3DED1">
                  <a:shade val="50000"/>
                </a:srgbClr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04664"/>
            <a:ext cx="3704400" cy="93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24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 txBox="1">
            <a:spLocks/>
          </p:cNvSpPr>
          <p:nvPr/>
        </p:nvSpPr>
        <p:spPr>
          <a:xfrm>
            <a:off x="467544" y="437990"/>
            <a:ext cx="8136904" cy="542738"/>
          </a:xfrm>
          <a:prstGeom prst="rect">
            <a:avLst/>
          </a:prstGeom>
        </p:spPr>
        <p:txBody>
          <a:bodyPr vert="horz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it-IT" b="1" dirty="0" smtClean="0">
                <a:solidFill>
                  <a:srgbClr val="0000FF"/>
                </a:solidFill>
              </a:rPr>
              <a:t>CONTO ECONOMICO - </a:t>
            </a:r>
            <a:r>
              <a:rPr lang="it-IT" sz="1800" b="1" dirty="0" smtClean="0">
                <a:solidFill>
                  <a:srgbClr val="0000FF"/>
                </a:solidFill>
              </a:rPr>
              <a:t>dettaglio costi per servizi    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7" y="980728"/>
            <a:ext cx="5400600" cy="5493336"/>
          </a:xfrm>
          <a:prstGeom prst="rect">
            <a:avLst/>
          </a:prstGeom>
        </p:spPr>
      </p:pic>
      <p:cxnSp>
        <p:nvCxnSpPr>
          <p:cNvPr id="8" name="Connettore diritto 7"/>
          <p:cNvCxnSpPr/>
          <p:nvPr/>
        </p:nvCxnSpPr>
        <p:spPr>
          <a:xfrm>
            <a:off x="5508104" y="2348880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/>
          <p:cNvCxnSpPr/>
          <p:nvPr/>
        </p:nvCxnSpPr>
        <p:spPr>
          <a:xfrm>
            <a:off x="5526982" y="2564904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/>
          <p:cNvCxnSpPr/>
          <p:nvPr/>
        </p:nvCxnSpPr>
        <p:spPr>
          <a:xfrm>
            <a:off x="5526982" y="3429000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/>
          <p:cNvCxnSpPr/>
          <p:nvPr/>
        </p:nvCxnSpPr>
        <p:spPr>
          <a:xfrm>
            <a:off x="5526982" y="3645024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/>
          <p:cNvCxnSpPr/>
          <p:nvPr/>
        </p:nvCxnSpPr>
        <p:spPr>
          <a:xfrm>
            <a:off x="5534002" y="3861048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/>
          <p:cNvCxnSpPr/>
          <p:nvPr/>
        </p:nvCxnSpPr>
        <p:spPr>
          <a:xfrm>
            <a:off x="5534002" y="4509120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/>
          <p:nvPr/>
        </p:nvCxnSpPr>
        <p:spPr>
          <a:xfrm>
            <a:off x="5508104" y="5805264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/>
          <p:cNvCxnSpPr/>
          <p:nvPr/>
        </p:nvCxnSpPr>
        <p:spPr>
          <a:xfrm>
            <a:off x="5508104" y="6237312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/>
          <p:cNvCxnSpPr/>
          <p:nvPr/>
        </p:nvCxnSpPr>
        <p:spPr>
          <a:xfrm>
            <a:off x="5534002" y="4941168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276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 txBox="1">
            <a:spLocks/>
          </p:cNvSpPr>
          <p:nvPr/>
        </p:nvSpPr>
        <p:spPr>
          <a:xfrm>
            <a:off x="827584" y="548680"/>
            <a:ext cx="7467600" cy="490066"/>
          </a:xfrm>
          <a:prstGeom prst="rect">
            <a:avLst/>
          </a:prstGeom>
        </p:spPr>
        <p:txBody>
          <a:bodyPr vert="horz" anchor="b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b="1" dirty="0" smtClean="0">
                <a:solidFill>
                  <a:srgbClr val="0000FF"/>
                </a:solidFill>
              </a:rPr>
              <a:t>CONTO ECONOMICO – dettaglio costi</a:t>
            </a:r>
            <a:endParaRPr lang="it-IT" b="1" dirty="0">
              <a:solidFill>
                <a:srgbClr val="0000FF"/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2132856"/>
            <a:ext cx="8424936" cy="242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11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04664"/>
            <a:ext cx="3704400" cy="934200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899592" y="6111875"/>
            <a:ext cx="7448736" cy="365125"/>
          </a:xfrm>
        </p:spPr>
        <p:txBody>
          <a:bodyPr/>
          <a:lstStyle/>
          <a:p>
            <a:pPr algn="ctr"/>
            <a:r>
              <a:rPr lang="it-IT" dirty="0" smtClean="0"/>
              <a:t>Ordine degli Ingegneri della Provincia di Brescia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395536" y="2420888"/>
            <a:ext cx="8352928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i="1" dirty="0" smtClean="0">
                <a:solidFill>
                  <a:srgbClr val="0070C0"/>
                </a:solidFill>
              </a:rPr>
              <a:t>2	</a:t>
            </a:r>
            <a:r>
              <a:rPr lang="it-IT" sz="2000" b="1" i="1" dirty="0" smtClean="0">
                <a:solidFill>
                  <a:srgbClr val="0070C0"/>
                </a:solidFill>
              </a:rPr>
              <a:t>RENDICONTO </a:t>
            </a:r>
            <a:r>
              <a:rPr lang="it-IT" sz="2000" b="1" i="1" dirty="0">
                <a:solidFill>
                  <a:srgbClr val="0070C0"/>
                </a:solidFill>
              </a:rPr>
              <a:t>FINANZIARIO AL </a:t>
            </a:r>
            <a:r>
              <a:rPr lang="it-IT" sz="2000" b="1" i="1" dirty="0" smtClean="0">
                <a:solidFill>
                  <a:srgbClr val="0070C0"/>
                </a:solidFill>
              </a:rPr>
              <a:t>31/12/2020</a:t>
            </a:r>
          </a:p>
          <a:p>
            <a:endParaRPr lang="it-IT" sz="2000" b="1" i="1" dirty="0">
              <a:solidFill>
                <a:srgbClr val="0070C0"/>
              </a:solidFill>
            </a:endParaRPr>
          </a:p>
          <a:p>
            <a:endParaRPr lang="it-IT" sz="2000" b="1" i="1" dirty="0">
              <a:solidFill>
                <a:srgbClr val="0070C0"/>
              </a:solidFill>
            </a:endParaRPr>
          </a:p>
          <a:p>
            <a:r>
              <a:rPr lang="it-IT" sz="2000" b="1" i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it-IT" sz="2000" b="1" i="1" dirty="0" smtClean="0">
                <a:solidFill>
                  <a:srgbClr val="0070C0"/>
                </a:solidFill>
              </a:rPr>
              <a:t>2.1	Relazione al Rendiconto Finanziario</a:t>
            </a:r>
          </a:p>
          <a:p>
            <a:endParaRPr lang="it-IT" sz="2000" b="1" i="1" dirty="0" smtClean="0">
              <a:solidFill>
                <a:srgbClr val="0070C0"/>
              </a:solidFill>
            </a:endParaRPr>
          </a:p>
          <a:p>
            <a:r>
              <a:rPr lang="it-IT" sz="2000" b="1" i="1" dirty="0" smtClean="0">
                <a:solidFill>
                  <a:srgbClr val="0070C0"/>
                </a:solidFill>
              </a:rPr>
              <a:t>2.2	Situazione Amministrativa</a:t>
            </a:r>
            <a:endParaRPr lang="it-IT" sz="2000" b="1" dirty="0">
              <a:solidFill>
                <a:srgbClr val="0070C0"/>
              </a:solidFill>
            </a:endParaRPr>
          </a:p>
          <a:p>
            <a:r>
              <a:rPr lang="it-IT" dirty="0"/>
              <a:t> </a:t>
            </a:r>
          </a:p>
          <a:p>
            <a:pPr lvl="0"/>
            <a:endParaRPr lang="it-IT" sz="1100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it-IT" sz="11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66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04664"/>
            <a:ext cx="3704400" cy="934200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899592" y="6111875"/>
            <a:ext cx="7448736" cy="365125"/>
          </a:xfrm>
        </p:spPr>
        <p:txBody>
          <a:bodyPr/>
          <a:lstStyle/>
          <a:p>
            <a:pPr algn="ctr"/>
            <a:r>
              <a:rPr lang="it-IT" dirty="0" smtClean="0"/>
              <a:t>Ordine degli Ingegneri della Provincia di Brescia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467544" y="1412776"/>
            <a:ext cx="8352928" cy="4139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i="1" dirty="0" smtClean="0">
                <a:solidFill>
                  <a:srgbClr val="0070C0"/>
                </a:solidFill>
              </a:rPr>
              <a:t>2.1 RELAZIONE RENDICONTO FINANZIARIO</a:t>
            </a:r>
          </a:p>
          <a:p>
            <a:endParaRPr lang="it-IT" sz="2000" b="1" i="1" dirty="0">
              <a:solidFill>
                <a:srgbClr val="0070C0"/>
              </a:solidFill>
            </a:endParaRPr>
          </a:p>
          <a:p>
            <a:pPr algn="ctr"/>
            <a:r>
              <a:rPr lang="it-IT" sz="4000" b="1" dirty="0" smtClean="0">
                <a:solidFill>
                  <a:srgbClr val="0070C0"/>
                </a:solidFill>
              </a:rPr>
              <a:t>Entrate</a:t>
            </a:r>
          </a:p>
          <a:p>
            <a:pPr algn="ctr"/>
            <a:endParaRPr lang="it-IT" sz="4000" b="1" dirty="0" smtClean="0">
              <a:solidFill>
                <a:srgbClr val="0070C0"/>
              </a:solidFill>
            </a:endParaRPr>
          </a:p>
          <a:p>
            <a:pPr algn="just"/>
            <a:endParaRPr lang="it-IT" sz="1600" dirty="0"/>
          </a:p>
          <a:p>
            <a:pPr algn="just"/>
            <a:endParaRPr lang="it-IT" sz="1600" dirty="0" smtClean="0"/>
          </a:p>
          <a:p>
            <a:pPr algn="just"/>
            <a:endParaRPr lang="it-IT" sz="1600" dirty="0"/>
          </a:p>
          <a:p>
            <a:pPr algn="just"/>
            <a:r>
              <a:rPr lang="it-IT" sz="1600" dirty="0" smtClean="0"/>
              <a:t>Le Entrate complessive accertate </a:t>
            </a:r>
            <a:r>
              <a:rPr lang="it-IT" sz="1600" dirty="0"/>
              <a:t>nell’anno </a:t>
            </a:r>
            <a:r>
              <a:rPr lang="it-IT" sz="1600" dirty="0" smtClean="0"/>
              <a:t>2020 </a:t>
            </a:r>
            <a:r>
              <a:rPr lang="it-IT" sz="1600" dirty="0"/>
              <a:t>sono risultate pari ad </a:t>
            </a:r>
            <a:r>
              <a:rPr lang="it-IT" sz="1600" dirty="0" smtClean="0"/>
              <a:t>Euro </a:t>
            </a:r>
            <a:r>
              <a:rPr lang="it-IT" sz="1600" b="1" dirty="0" smtClean="0">
                <a:solidFill>
                  <a:srgbClr val="0070C0"/>
                </a:solidFill>
              </a:rPr>
              <a:t>889.862,52</a:t>
            </a:r>
            <a:r>
              <a:rPr lang="it-IT" sz="1600" dirty="0" smtClean="0"/>
              <a:t>, </a:t>
            </a:r>
            <a:r>
              <a:rPr lang="it-IT" sz="1600" dirty="0"/>
              <a:t>di </a:t>
            </a:r>
            <a:r>
              <a:rPr lang="it-IT" sz="1600" dirty="0" smtClean="0"/>
              <a:t>cui Euro </a:t>
            </a:r>
            <a:r>
              <a:rPr lang="it-IT" sz="1600" b="1" dirty="0" smtClean="0">
                <a:solidFill>
                  <a:srgbClr val="0070C0"/>
                </a:solidFill>
              </a:rPr>
              <a:t>882.979,26</a:t>
            </a:r>
            <a:r>
              <a:rPr lang="it-IT" sz="1600" dirty="0" smtClean="0"/>
              <a:t> sono state effettivamente riscosse nell’esercizio ed Euro </a:t>
            </a:r>
            <a:r>
              <a:rPr lang="it-IT" sz="1600" b="1" dirty="0" smtClean="0">
                <a:solidFill>
                  <a:srgbClr val="0070C0"/>
                </a:solidFill>
              </a:rPr>
              <a:t>6.883,26</a:t>
            </a:r>
            <a:r>
              <a:rPr lang="it-IT" sz="1600" dirty="0" smtClean="0"/>
              <a:t> formano i residui attivi di competenza da riscuotere, per </a:t>
            </a:r>
            <a:r>
              <a:rPr lang="it-IT" sz="1600" dirty="0"/>
              <a:t>lo più relative a quote di iscrizione </a:t>
            </a:r>
            <a:r>
              <a:rPr lang="it-IT" sz="1600" dirty="0" smtClean="0"/>
              <a:t>che al 31.12.2020 </a:t>
            </a:r>
            <a:r>
              <a:rPr lang="it-IT" sz="1600" dirty="0"/>
              <a:t>gli Iscritti all’Albo non avevano ancora provveduto a </a:t>
            </a:r>
            <a:r>
              <a:rPr lang="it-IT" sz="1600" dirty="0" smtClean="0"/>
              <a:t>versare.</a:t>
            </a:r>
            <a:endParaRPr lang="it-IT" sz="1600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it-IT" sz="11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6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04664"/>
            <a:ext cx="3704400" cy="934200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899592" y="6111875"/>
            <a:ext cx="7448736" cy="365125"/>
          </a:xfrm>
        </p:spPr>
        <p:txBody>
          <a:bodyPr/>
          <a:lstStyle/>
          <a:p>
            <a:pPr algn="ctr"/>
            <a:r>
              <a:rPr lang="it-IT" dirty="0" smtClean="0"/>
              <a:t>Ordine degli Ingegneri della Provincia di Brescia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827584" y="1484784"/>
            <a:ext cx="7560840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3600" b="1" dirty="0" smtClean="0">
                <a:solidFill>
                  <a:srgbClr val="0070C0"/>
                </a:solidFill>
              </a:rPr>
              <a:t>REGOLAMENTO CONTABILITA’</a:t>
            </a:r>
          </a:p>
          <a:p>
            <a:pPr lvl="0"/>
            <a:endParaRPr lang="it-IT" dirty="0" smtClean="0"/>
          </a:p>
          <a:p>
            <a:pPr lvl="0" algn="just"/>
            <a:r>
              <a:rPr lang="it-IT" dirty="0" smtClean="0"/>
              <a:t>I </a:t>
            </a:r>
            <a:r>
              <a:rPr lang="it-IT" dirty="0"/>
              <a:t>sistemi contabili attraverso i quali vengono rilevate le attività amministrative, finanziarie e contabili </a:t>
            </a:r>
            <a:r>
              <a:rPr lang="it-IT" dirty="0" smtClean="0"/>
              <a:t>dell’ORDINE </a:t>
            </a:r>
            <a:r>
              <a:rPr lang="it-IT" dirty="0"/>
              <a:t>sono i </a:t>
            </a:r>
            <a:r>
              <a:rPr lang="it-IT" dirty="0" smtClean="0"/>
              <a:t>seguenti:</a:t>
            </a:r>
          </a:p>
          <a:p>
            <a:pPr lvl="0"/>
            <a:endParaRPr lang="it-IT" b="1" dirty="0">
              <a:solidFill>
                <a:srgbClr val="0070C0"/>
              </a:solidFill>
            </a:endParaRPr>
          </a:p>
          <a:p>
            <a:pPr lvl="0" algn="just"/>
            <a:r>
              <a:rPr lang="it-IT" b="1" dirty="0" smtClean="0">
                <a:solidFill>
                  <a:srgbClr val="0070C0"/>
                </a:solidFill>
              </a:rPr>
              <a:t>sistema </a:t>
            </a:r>
            <a:r>
              <a:rPr lang="it-IT" b="1" dirty="0">
                <a:solidFill>
                  <a:srgbClr val="0070C0"/>
                </a:solidFill>
              </a:rPr>
              <a:t>di contabilità economico-patrimoniale</a:t>
            </a:r>
            <a:r>
              <a:rPr lang="it-IT" dirty="0"/>
              <a:t>, con l'obiettivo di rilevare oneri, proventi e saldi </a:t>
            </a:r>
            <a:r>
              <a:rPr lang="it-IT" dirty="0" smtClean="0"/>
              <a:t>patrimoniali (</a:t>
            </a:r>
            <a:r>
              <a:rPr lang="it-IT" b="1" u="sng" dirty="0" smtClean="0"/>
              <a:t>Bilancio Civilistico redatto sulla base dei principi contabili</a:t>
            </a:r>
            <a:r>
              <a:rPr lang="it-IT" dirty="0" smtClean="0"/>
              <a:t>); </a:t>
            </a:r>
            <a:endParaRPr lang="it-IT" sz="1100" dirty="0"/>
          </a:p>
          <a:p>
            <a:pPr marL="0" lvl="1" algn="just"/>
            <a:r>
              <a:rPr lang="it-IT" dirty="0"/>
              <a:t> </a:t>
            </a:r>
            <a:endParaRPr lang="it-IT" dirty="0" smtClean="0"/>
          </a:p>
          <a:p>
            <a:pPr marL="0" lvl="1" algn="just"/>
            <a:r>
              <a:rPr lang="it-IT" b="1" dirty="0" smtClean="0">
                <a:solidFill>
                  <a:srgbClr val="0070C0"/>
                </a:solidFill>
              </a:rPr>
              <a:t>sistema </a:t>
            </a:r>
            <a:r>
              <a:rPr lang="it-IT" b="1" dirty="0">
                <a:solidFill>
                  <a:srgbClr val="0070C0"/>
                </a:solidFill>
              </a:rPr>
              <a:t>di contabilità finanziaria</a:t>
            </a:r>
            <a:r>
              <a:rPr lang="it-IT" dirty="0"/>
              <a:t>, tenuto secondo il sistema della partita semplice, con l'obiettivo di rilevare le entrate e le </a:t>
            </a:r>
            <a:r>
              <a:rPr lang="it-IT" dirty="0" smtClean="0"/>
              <a:t>uscite (</a:t>
            </a:r>
            <a:r>
              <a:rPr lang="it-IT" b="1" u="sng" dirty="0" smtClean="0"/>
              <a:t>Rendiconto Finanziario</a:t>
            </a:r>
            <a:r>
              <a:rPr lang="it-IT" dirty="0" smtClean="0"/>
              <a:t>).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326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899592" y="6111875"/>
            <a:ext cx="7448736" cy="365125"/>
          </a:xfrm>
        </p:spPr>
        <p:txBody>
          <a:bodyPr/>
          <a:lstStyle/>
          <a:p>
            <a:pPr algn="ctr"/>
            <a:r>
              <a:rPr lang="it-IT" dirty="0" smtClean="0"/>
              <a:t>Ordine degli Ingegneri della Provincia di Brescia</a:t>
            </a:r>
            <a:endParaRPr lang="it-IT" dirty="0"/>
          </a:p>
        </p:txBody>
      </p:sp>
      <p:pic>
        <p:nvPicPr>
          <p:cNvPr id="1026" name="Grafico 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4623"/>
            <a:ext cx="8352928" cy="6158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879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04664"/>
            <a:ext cx="3704400" cy="934200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899592" y="6111875"/>
            <a:ext cx="7448736" cy="365125"/>
          </a:xfrm>
        </p:spPr>
        <p:txBody>
          <a:bodyPr/>
          <a:lstStyle/>
          <a:p>
            <a:pPr algn="ctr"/>
            <a:r>
              <a:rPr lang="it-IT" dirty="0" smtClean="0"/>
              <a:t>Ordine degli Ingegneri della Provincia di Brescia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467544" y="1412776"/>
            <a:ext cx="8352928" cy="2416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i="1" dirty="0" smtClean="0">
                <a:solidFill>
                  <a:srgbClr val="0070C0"/>
                </a:solidFill>
              </a:rPr>
              <a:t>2.1 RELAZIONE RENDICONTO FINANZIARIO</a:t>
            </a:r>
          </a:p>
          <a:p>
            <a:endParaRPr lang="it-IT" sz="2000" b="1" i="1" dirty="0">
              <a:solidFill>
                <a:srgbClr val="0070C0"/>
              </a:solidFill>
            </a:endParaRPr>
          </a:p>
          <a:p>
            <a:pPr algn="ctr"/>
            <a:r>
              <a:rPr lang="it-IT" sz="4000" b="1" dirty="0" smtClean="0">
                <a:solidFill>
                  <a:srgbClr val="0070C0"/>
                </a:solidFill>
              </a:rPr>
              <a:t>Entrate</a:t>
            </a:r>
          </a:p>
          <a:p>
            <a:pPr algn="ctr"/>
            <a:endParaRPr lang="it-IT" sz="4000" b="1" dirty="0" smtClean="0">
              <a:solidFill>
                <a:srgbClr val="0070C0"/>
              </a:solidFill>
            </a:endParaRPr>
          </a:p>
          <a:p>
            <a:pPr algn="just"/>
            <a:endParaRPr lang="it-IT" sz="1600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it-IT" sz="1100" b="1" dirty="0">
              <a:solidFill>
                <a:srgbClr val="0070C0"/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775" y="2060848"/>
            <a:ext cx="8391690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04664"/>
            <a:ext cx="3704400" cy="934200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899592" y="6111875"/>
            <a:ext cx="7448736" cy="365125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E3DED1">
                    <a:shade val="50000"/>
                  </a:srgbClr>
                </a:solidFill>
              </a:rPr>
              <a:t>Ordine degli Ingegneri della Provincia di Brescia</a:t>
            </a:r>
            <a:endParaRPr lang="it-IT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67544" y="1412776"/>
            <a:ext cx="835292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i="1" dirty="0" smtClean="0">
                <a:solidFill>
                  <a:srgbClr val="0070C0"/>
                </a:solidFill>
              </a:rPr>
              <a:t>2.1 RELAZIONE RENDICONTO FINANZIARIO</a:t>
            </a:r>
          </a:p>
          <a:p>
            <a:endParaRPr lang="it-IT" sz="2000" b="1" i="1" dirty="0">
              <a:solidFill>
                <a:srgbClr val="0070C0"/>
              </a:solidFill>
            </a:endParaRPr>
          </a:p>
          <a:p>
            <a:pPr algn="ctr"/>
            <a:r>
              <a:rPr lang="it-IT" sz="4000" b="1" dirty="0" smtClean="0">
                <a:solidFill>
                  <a:srgbClr val="0070C0"/>
                </a:solidFill>
              </a:rPr>
              <a:t>Uscite</a:t>
            </a:r>
          </a:p>
          <a:p>
            <a:pPr algn="ctr"/>
            <a:endParaRPr lang="it-IT" sz="4000" b="1" dirty="0" smtClean="0">
              <a:solidFill>
                <a:srgbClr val="0070C0"/>
              </a:solidFill>
            </a:endParaRPr>
          </a:p>
          <a:p>
            <a:pPr algn="just"/>
            <a:endParaRPr lang="it-IT" sz="1600" dirty="0">
              <a:solidFill>
                <a:prstClr val="black"/>
              </a:solidFill>
            </a:endParaRPr>
          </a:p>
          <a:p>
            <a:pPr algn="just"/>
            <a:endParaRPr lang="it-IT" dirty="0" smtClean="0"/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Le uscite di competenza dell’anno 2019 </a:t>
            </a:r>
            <a:r>
              <a:rPr lang="it-IT" dirty="0"/>
              <a:t>ammontano complessivamente ad </a:t>
            </a:r>
            <a:r>
              <a:rPr lang="it-IT" dirty="0" smtClean="0"/>
              <a:t>Euro </a:t>
            </a:r>
            <a:r>
              <a:rPr lang="it-IT" b="1" dirty="0" smtClean="0">
                <a:solidFill>
                  <a:srgbClr val="0070C0"/>
                </a:solidFill>
              </a:rPr>
              <a:t>754.233,75</a:t>
            </a:r>
            <a:r>
              <a:rPr lang="it-IT" b="1" dirty="0" smtClean="0"/>
              <a:t>,</a:t>
            </a:r>
            <a:r>
              <a:rPr lang="it-IT" dirty="0" smtClean="0"/>
              <a:t> </a:t>
            </a:r>
            <a:r>
              <a:rPr lang="it-IT" dirty="0"/>
              <a:t>di cui </a:t>
            </a:r>
            <a:r>
              <a:rPr lang="it-IT" dirty="0" smtClean="0"/>
              <a:t>Euro </a:t>
            </a:r>
            <a:r>
              <a:rPr lang="it-IT" b="1" dirty="0" smtClean="0">
                <a:solidFill>
                  <a:srgbClr val="0070C0"/>
                </a:solidFill>
              </a:rPr>
              <a:t>742.739,25</a:t>
            </a:r>
            <a:r>
              <a:rPr lang="it-IT" dirty="0" smtClean="0"/>
              <a:t> risultano pagati nel corso dell’esercizio ed Euro </a:t>
            </a:r>
            <a:r>
              <a:rPr lang="it-IT" b="1" dirty="0" smtClean="0">
                <a:solidFill>
                  <a:srgbClr val="0070C0"/>
                </a:solidFill>
              </a:rPr>
              <a:t>29.494,50</a:t>
            </a:r>
            <a:r>
              <a:rPr lang="it-IT" dirty="0" smtClean="0"/>
              <a:t> formano i residui passivi di competenza 2020.</a:t>
            </a:r>
          </a:p>
          <a:p>
            <a:pPr algn="just"/>
            <a:endParaRPr lang="it-IT" b="1" dirty="0">
              <a:solidFill>
                <a:srgbClr val="0070C0"/>
              </a:solidFill>
            </a:endParaRPr>
          </a:p>
          <a:p>
            <a:pPr algn="just"/>
            <a:endParaRPr lang="it-IT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23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04664"/>
            <a:ext cx="3704400" cy="934200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899592" y="6111875"/>
            <a:ext cx="7448736" cy="365125"/>
          </a:xfrm>
        </p:spPr>
        <p:txBody>
          <a:bodyPr/>
          <a:lstStyle/>
          <a:p>
            <a:pPr algn="ctr"/>
            <a:r>
              <a:rPr lang="it-IT" dirty="0" smtClean="0"/>
              <a:t>Ordine degli Ingegneri della Provincia di Brescia</a:t>
            </a:r>
            <a:endParaRPr lang="it-IT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45566" y="0"/>
            <a:ext cx="1152128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5" name="Oggett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5048440"/>
              </p:ext>
            </p:extLst>
          </p:nvPr>
        </p:nvGraphicFramePr>
        <p:xfrm>
          <a:off x="395536" y="116632"/>
          <a:ext cx="8352928" cy="6120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Grafico" r:id="rId5" imgW="6633023" imgH="4871126" progId="Excel.Chart.8">
                  <p:embed/>
                </p:oleObj>
              </mc:Choice>
              <mc:Fallback>
                <p:oleObj name="Grafico" r:id="rId5" imgW="6633023" imgH="4871126" progId="Excel.Chart.8">
                  <p:embed/>
                  <p:pic>
                    <p:nvPicPr>
                      <p:cNvPr id="0" name="Grafico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16632"/>
                        <a:ext cx="8352928" cy="61206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02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04664"/>
            <a:ext cx="3704400" cy="934200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899592" y="6111875"/>
            <a:ext cx="7448736" cy="365125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E3DED1">
                    <a:shade val="50000"/>
                  </a:srgbClr>
                </a:solidFill>
              </a:rPr>
              <a:t>Ordine degli Ingegneri della Provincia di Brescia</a:t>
            </a:r>
            <a:endParaRPr lang="it-IT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67544" y="1412776"/>
            <a:ext cx="83529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i="1" dirty="0" smtClean="0">
                <a:solidFill>
                  <a:srgbClr val="0070C0"/>
                </a:solidFill>
              </a:rPr>
              <a:t>	</a:t>
            </a:r>
            <a:r>
              <a:rPr lang="it-IT" sz="2000" b="1" i="1" dirty="0" smtClean="0">
                <a:solidFill>
                  <a:srgbClr val="0070C0"/>
                </a:solidFill>
              </a:rPr>
              <a:t>2.1 RELAZIONE RENDICONTO FINANZIARIO</a:t>
            </a:r>
          </a:p>
          <a:p>
            <a:pPr algn="ctr"/>
            <a:r>
              <a:rPr lang="it-IT" sz="4000" b="1" dirty="0" smtClean="0">
                <a:solidFill>
                  <a:srgbClr val="0070C0"/>
                </a:solidFill>
              </a:rPr>
              <a:t>Uscite</a:t>
            </a:r>
          </a:p>
          <a:p>
            <a:pPr algn="ctr"/>
            <a:endParaRPr lang="it-IT" sz="4000" b="1" dirty="0" smtClean="0">
              <a:solidFill>
                <a:srgbClr val="0070C0"/>
              </a:solidFill>
            </a:endParaRPr>
          </a:p>
          <a:p>
            <a:pPr algn="just"/>
            <a:endParaRPr lang="it-IT" sz="1600" dirty="0">
              <a:solidFill>
                <a:prstClr val="black"/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7" y="2420888"/>
            <a:ext cx="8496945" cy="4437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66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04664"/>
            <a:ext cx="3704400" cy="934200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899592" y="6111875"/>
            <a:ext cx="7448736" cy="365125"/>
          </a:xfrm>
        </p:spPr>
        <p:txBody>
          <a:bodyPr/>
          <a:lstStyle/>
          <a:p>
            <a:pPr algn="ctr"/>
            <a:r>
              <a:rPr lang="it-IT" dirty="0" smtClean="0"/>
              <a:t>Ordine degli Ingegneri della Provincia di Brescia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395536" y="2420888"/>
            <a:ext cx="83529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i="1" dirty="0" smtClean="0">
                <a:solidFill>
                  <a:srgbClr val="0070C0"/>
                </a:solidFill>
              </a:rPr>
              <a:t>	</a:t>
            </a:r>
            <a:endParaRPr lang="it-IT" sz="2000" b="1" i="1" dirty="0" smtClean="0">
              <a:solidFill>
                <a:srgbClr val="0070C0"/>
              </a:solidFill>
            </a:endParaRPr>
          </a:p>
          <a:p>
            <a:pPr algn="ctr"/>
            <a:r>
              <a:rPr lang="it-IT" sz="2000" b="1" i="1" dirty="0" smtClean="0">
                <a:solidFill>
                  <a:srgbClr val="0070C0"/>
                </a:solidFill>
              </a:rPr>
              <a:t>2.2	SITUAZIONE AMMINISTRATIVA</a:t>
            </a:r>
            <a:endParaRPr lang="it-IT" sz="2000" b="1" dirty="0">
              <a:solidFill>
                <a:srgbClr val="0070C0"/>
              </a:solidFill>
            </a:endParaRPr>
          </a:p>
          <a:p>
            <a:r>
              <a:rPr lang="it-IT" dirty="0"/>
              <a:t> </a:t>
            </a:r>
          </a:p>
          <a:p>
            <a:pPr lvl="0"/>
            <a:endParaRPr lang="it-IT" sz="1100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it-IT" sz="11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64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899592" y="6111875"/>
            <a:ext cx="7448736" cy="365125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E3DED1">
                    <a:shade val="50000"/>
                  </a:srgbClr>
                </a:solidFill>
              </a:rPr>
              <a:t>Ordine degli Ingegneri della Provincia di Brescia</a:t>
            </a:r>
            <a:endParaRPr lang="it-IT" dirty="0">
              <a:solidFill>
                <a:srgbClr val="E3DED1">
                  <a:shade val="50000"/>
                </a:srgbClr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404664"/>
            <a:ext cx="6984776" cy="6072336"/>
          </a:xfrm>
          <a:prstGeom prst="rect">
            <a:avLst/>
          </a:prstGeom>
        </p:spPr>
      </p:pic>
      <p:sp>
        <p:nvSpPr>
          <p:cNvPr id="7" name="Ovale 6"/>
          <p:cNvSpPr/>
          <p:nvPr/>
        </p:nvSpPr>
        <p:spPr>
          <a:xfrm>
            <a:off x="7020272" y="5985233"/>
            <a:ext cx="936104" cy="396095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897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04664"/>
            <a:ext cx="3704400" cy="934200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899592" y="6111875"/>
            <a:ext cx="7448736" cy="365125"/>
          </a:xfrm>
        </p:spPr>
        <p:txBody>
          <a:bodyPr/>
          <a:lstStyle/>
          <a:p>
            <a:pPr algn="ctr"/>
            <a:r>
              <a:rPr lang="it-IT" dirty="0" smtClean="0"/>
              <a:t>Ordine degli Ingegneri della Provincia di Brescia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572169" y="1484784"/>
            <a:ext cx="79208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 </a:t>
            </a:r>
            <a:endParaRPr lang="it-IT" dirty="0" smtClean="0"/>
          </a:p>
          <a:p>
            <a:r>
              <a:rPr lang="it-IT" sz="2400" b="1" i="1" dirty="0" smtClean="0">
                <a:solidFill>
                  <a:srgbClr val="0070C0"/>
                </a:solidFill>
              </a:rPr>
              <a:t>1	</a:t>
            </a:r>
            <a:r>
              <a:rPr lang="it-IT" sz="2000" b="1" i="1" dirty="0" smtClean="0">
                <a:solidFill>
                  <a:srgbClr val="0070C0"/>
                </a:solidFill>
              </a:rPr>
              <a:t>BILANCIO DI ESERCIZIO AL 31/12/2020</a:t>
            </a:r>
          </a:p>
          <a:p>
            <a:r>
              <a:rPr lang="it-IT" sz="2000" b="1" i="1" dirty="0" smtClean="0">
                <a:solidFill>
                  <a:srgbClr val="0070C0"/>
                </a:solidFill>
              </a:rPr>
              <a:t>	</a:t>
            </a:r>
          </a:p>
          <a:p>
            <a:r>
              <a:rPr lang="it-IT" sz="2000" b="1" i="1" dirty="0" smtClean="0">
                <a:solidFill>
                  <a:srgbClr val="0070C0"/>
                </a:solidFill>
              </a:rPr>
              <a:t>1.1	Stato Patrimoniale</a:t>
            </a:r>
          </a:p>
          <a:p>
            <a:r>
              <a:rPr lang="it-IT" sz="2000" b="1" i="1" dirty="0" smtClean="0">
                <a:solidFill>
                  <a:srgbClr val="0070C0"/>
                </a:solidFill>
              </a:rPr>
              <a:t>1.2	Conto Economico</a:t>
            </a:r>
          </a:p>
          <a:p>
            <a:r>
              <a:rPr lang="it-IT" sz="2000" b="1" i="1" dirty="0" smtClean="0">
                <a:solidFill>
                  <a:srgbClr val="0070C0"/>
                </a:solidFill>
              </a:rPr>
              <a:t>1.3	Nota Integrativa </a:t>
            </a:r>
            <a:r>
              <a:rPr lang="it-IT" sz="2000" dirty="0">
                <a:solidFill>
                  <a:srgbClr val="0070C0"/>
                </a:solidFill>
              </a:rPr>
              <a:t> </a:t>
            </a:r>
          </a:p>
          <a:p>
            <a:pPr lvl="0"/>
            <a:endParaRPr lang="it-IT" sz="1100" dirty="0">
              <a:solidFill>
                <a:srgbClr val="0070C0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it-IT" sz="1100" b="1" dirty="0">
              <a:solidFill>
                <a:srgbClr val="0070C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572169" y="4221088"/>
            <a:ext cx="8424936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i="1" dirty="0" smtClean="0">
                <a:solidFill>
                  <a:srgbClr val="0000FF"/>
                </a:solidFill>
              </a:rPr>
              <a:t>2	</a:t>
            </a:r>
            <a:r>
              <a:rPr lang="it-IT" sz="2000" b="1" i="1" dirty="0" smtClean="0">
                <a:solidFill>
                  <a:srgbClr val="0000FF"/>
                </a:solidFill>
              </a:rPr>
              <a:t>RENDICONTO </a:t>
            </a:r>
            <a:r>
              <a:rPr lang="it-IT" sz="2000" b="1" i="1" dirty="0">
                <a:solidFill>
                  <a:srgbClr val="0000FF"/>
                </a:solidFill>
              </a:rPr>
              <a:t>FINANZIARIO AL </a:t>
            </a:r>
            <a:r>
              <a:rPr lang="it-IT" sz="2000" b="1" i="1" dirty="0" smtClean="0">
                <a:solidFill>
                  <a:srgbClr val="0000FF"/>
                </a:solidFill>
              </a:rPr>
              <a:t>31/12/2020</a:t>
            </a:r>
            <a:endParaRPr lang="it-IT" sz="2000" b="1" i="1" dirty="0">
              <a:solidFill>
                <a:srgbClr val="0000FF"/>
              </a:solidFill>
            </a:endParaRPr>
          </a:p>
          <a:p>
            <a:r>
              <a:rPr lang="it-IT" sz="2000" b="1" i="1" dirty="0" smtClean="0">
                <a:solidFill>
                  <a:srgbClr val="0000FF"/>
                </a:solidFill>
              </a:rPr>
              <a:t> </a:t>
            </a:r>
          </a:p>
          <a:p>
            <a:r>
              <a:rPr lang="it-IT" sz="2000" b="1" i="1" dirty="0" smtClean="0">
                <a:solidFill>
                  <a:srgbClr val="0000FF"/>
                </a:solidFill>
              </a:rPr>
              <a:t>2.1	Relazione al Rendiconto Finanziario</a:t>
            </a:r>
          </a:p>
          <a:p>
            <a:r>
              <a:rPr lang="it-IT" sz="2000" b="1" i="1" dirty="0" smtClean="0">
                <a:solidFill>
                  <a:srgbClr val="0000FF"/>
                </a:solidFill>
              </a:rPr>
              <a:t>2.2	Situazione Amministrativa</a:t>
            </a:r>
            <a:endParaRPr lang="it-IT" sz="2000" b="1" dirty="0">
              <a:solidFill>
                <a:srgbClr val="0000FF"/>
              </a:solidFill>
            </a:endParaRPr>
          </a:p>
          <a:p>
            <a:r>
              <a:rPr lang="it-IT" dirty="0"/>
              <a:t> </a:t>
            </a:r>
          </a:p>
          <a:p>
            <a:pPr lvl="0"/>
            <a:endParaRPr lang="it-IT" sz="1100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it-IT" sz="11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65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04664"/>
            <a:ext cx="3704400" cy="934200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899592" y="6111875"/>
            <a:ext cx="7448736" cy="365125"/>
          </a:xfrm>
        </p:spPr>
        <p:txBody>
          <a:bodyPr/>
          <a:lstStyle/>
          <a:p>
            <a:pPr algn="ctr"/>
            <a:r>
              <a:rPr lang="it-IT" dirty="0" smtClean="0"/>
              <a:t>Ordine degli Ingegneri della Provincia di Brescia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588538" y="2780928"/>
            <a:ext cx="79208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 </a:t>
            </a:r>
            <a:endParaRPr lang="it-IT" dirty="0" smtClean="0"/>
          </a:p>
          <a:p>
            <a:r>
              <a:rPr lang="it-IT" sz="2400" b="1" i="1" dirty="0" smtClean="0">
                <a:solidFill>
                  <a:srgbClr val="0070C0"/>
                </a:solidFill>
              </a:rPr>
              <a:t>1	</a:t>
            </a:r>
            <a:r>
              <a:rPr lang="it-IT" sz="2000" b="1" i="1" dirty="0" smtClean="0">
                <a:solidFill>
                  <a:srgbClr val="0070C0"/>
                </a:solidFill>
              </a:rPr>
              <a:t>BILANCIO DI ESERCIZIO AL 31/12/2020</a:t>
            </a:r>
          </a:p>
          <a:p>
            <a:r>
              <a:rPr lang="it-IT" sz="2000" b="1" i="1" dirty="0" smtClean="0">
                <a:solidFill>
                  <a:srgbClr val="0070C0"/>
                </a:solidFill>
              </a:rPr>
              <a:t>	</a:t>
            </a:r>
          </a:p>
          <a:p>
            <a:r>
              <a:rPr lang="it-IT" sz="2000" b="1" i="1" dirty="0" smtClean="0">
                <a:solidFill>
                  <a:srgbClr val="0070C0"/>
                </a:solidFill>
              </a:rPr>
              <a:t>	1.1	Stato Patrimoniale</a:t>
            </a:r>
          </a:p>
          <a:p>
            <a:r>
              <a:rPr lang="it-IT" sz="2000" b="1" i="1" dirty="0" smtClean="0">
                <a:solidFill>
                  <a:srgbClr val="0070C0"/>
                </a:solidFill>
              </a:rPr>
              <a:t>	1.2	Conto Economico</a:t>
            </a:r>
          </a:p>
          <a:p>
            <a:r>
              <a:rPr lang="it-IT" sz="2000" b="1" i="1" dirty="0" smtClean="0">
                <a:solidFill>
                  <a:srgbClr val="0070C0"/>
                </a:solidFill>
              </a:rPr>
              <a:t>	1.3	Nota Integrativa</a:t>
            </a:r>
            <a:r>
              <a:rPr lang="it-IT" sz="2000" dirty="0"/>
              <a:t> </a:t>
            </a:r>
          </a:p>
          <a:p>
            <a:pPr lvl="0"/>
            <a:endParaRPr lang="it-IT" sz="1100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it-IT" sz="11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21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04664"/>
            <a:ext cx="3704400" cy="934200"/>
          </a:xfrm>
          <a:prstGeom prst="rect">
            <a:avLst/>
          </a:prstGeom>
        </p:spPr>
      </p:pic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1115616" y="1988840"/>
            <a:ext cx="6402783" cy="3746320"/>
          </a:xfrm>
        </p:spPr>
        <p:txBody>
          <a:bodyPr>
            <a:noAutofit/>
          </a:bodyPr>
          <a:lstStyle/>
          <a:p>
            <a:pPr algn="ctr"/>
            <a:r>
              <a:rPr lang="it-IT" sz="2000" dirty="0" smtClean="0">
                <a:solidFill>
                  <a:srgbClr val="0070C0"/>
                </a:solidFill>
              </a:rPr>
              <a:t>La situazione economica patrimoniale al 31.12.2020 composta da:</a:t>
            </a:r>
            <a:br>
              <a:rPr lang="it-IT" sz="2000" dirty="0" smtClean="0">
                <a:solidFill>
                  <a:srgbClr val="0070C0"/>
                </a:solidFill>
              </a:rPr>
            </a:br>
            <a:r>
              <a:rPr lang="it-IT" sz="2000" dirty="0" smtClean="0">
                <a:solidFill>
                  <a:srgbClr val="0070C0"/>
                </a:solidFill>
              </a:rPr>
              <a:t>Stato Patrimoniale, </a:t>
            </a:r>
            <a:br>
              <a:rPr lang="it-IT" sz="2000" dirty="0" smtClean="0">
                <a:solidFill>
                  <a:srgbClr val="0070C0"/>
                </a:solidFill>
              </a:rPr>
            </a:br>
            <a:r>
              <a:rPr lang="it-IT" sz="2000" dirty="0" smtClean="0">
                <a:solidFill>
                  <a:srgbClr val="0070C0"/>
                </a:solidFill>
              </a:rPr>
              <a:t>Conto Economico,</a:t>
            </a:r>
            <a:br>
              <a:rPr lang="it-IT" sz="2000" dirty="0" smtClean="0">
                <a:solidFill>
                  <a:srgbClr val="0070C0"/>
                </a:solidFill>
              </a:rPr>
            </a:br>
            <a:r>
              <a:rPr lang="it-IT" sz="2000" dirty="0" smtClean="0">
                <a:solidFill>
                  <a:srgbClr val="0070C0"/>
                </a:solidFill>
              </a:rPr>
              <a:t>Nota Integrativa,</a:t>
            </a:r>
            <a:br>
              <a:rPr lang="it-IT" sz="2000" dirty="0" smtClean="0">
                <a:solidFill>
                  <a:srgbClr val="0070C0"/>
                </a:solidFill>
              </a:rPr>
            </a:br>
            <a:r>
              <a:rPr lang="it-IT" sz="2000" dirty="0" smtClean="0">
                <a:solidFill>
                  <a:srgbClr val="0070C0"/>
                </a:solidFill>
              </a:rPr>
              <a:t>chiude con un</a:t>
            </a:r>
            <a:br>
              <a:rPr lang="it-IT" sz="2000" dirty="0" smtClean="0">
                <a:solidFill>
                  <a:srgbClr val="0070C0"/>
                </a:solidFill>
              </a:rPr>
            </a:br>
            <a:r>
              <a:rPr lang="it-IT" sz="2000" dirty="0" smtClean="0">
                <a:solidFill>
                  <a:srgbClr val="0070C0"/>
                </a:solidFill>
              </a:rPr>
              <a:t/>
            </a:r>
            <a:br>
              <a:rPr lang="it-IT" sz="2000" dirty="0" smtClean="0">
                <a:solidFill>
                  <a:srgbClr val="0070C0"/>
                </a:solidFill>
              </a:rPr>
            </a:br>
            <a:r>
              <a:rPr lang="it-IT" sz="2000" dirty="0" smtClean="0">
                <a:solidFill>
                  <a:srgbClr val="0070C0"/>
                </a:solidFill>
              </a:rPr>
              <a:t> </a:t>
            </a:r>
            <a:r>
              <a:rPr lang="it-IT" sz="2000" b="1" u="sng" dirty="0" smtClean="0">
                <a:solidFill>
                  <a:srgbClr val="0070C0"/>
                </a:solidFill>
              </a:rPr>
              <a:t>avanzo di periodo pari a € 95.640 </a:t>
            </a:r>
            <a:r>
              <a:rPr lang="it-IT" sz="2000" dirty="0" smtClean="0">
                <a:solidFill>
                  <a:srgbClr val="0070C0"/>
                </a:solidFill>
              </a:rPr>
              <a:t/>
            </a:r>
            <a:br>
              <a:rPr lang="it-IT" sz="2000" dirty="0" smtClean="0">
                <a:solidFill>
                  <a:srgbClr val="0070C0"/>
                </a:solidFill>
              </a:rPr>
            </a:br>
            <a:r>
              <a:rPr lang="it-IT" sz="2000" dirty="0" smtClean="0">
                <a:solidFill>
                  <a:srgbClr val="0070C0"/>
                </a:solidFill>
              </a:rPr>
              <a:t/>
            </a:r>
            <a:br>
              <a:rPr lang="it-IT" sz="2000" dirty="0" smtClean="0">
                <a:solidFill>
                  <a:srgbClr val="0070C0"/>
                </a:solidFill>
              </a:rPr>
            </a:br>
            <a:r>
              <a:rPr lang="it-IT" sz="2000" dirty="0" smtClean="0">
                <a:solidFill>
                  <a:srgbClr val="0070C0"/>
                </a:solidFill>
              </a:rPr>
              <a:t>dopo aver effettuato ammortamenti </a:t>
            </a:r>
            <a:br>
              <a:rPr lang="it-IT" sz="2000" dirty="0" smtClean="0">
                <a:solidFill>
                  <a:srgbClr val="0070C0"/>
                </a:solidFill>
              </a:rPr>
            </a:br>
            <a:r>
              <a:rPr lang="it-IT" sz="2000" dirty="0" smtClean="0">
                <a:solidFill>
                  <a:srgbClr val="0070C0"/>
                </a:solidFill>
              </a:rPr>
              <a:t>per  € 24.225</a:t>
            </a:r>
            <a:br>
              <a:rPr lang="it-IT" sz="2000" dirty="0" smtClean="0">
                <a:solidFill>
                  <a:srgbClr val="0070C0"/>
                </a:solidFill>
              </a:rPr>
            </a:br>
            <a:r>
              <a:rPr lang="it-IT" sz="2000" dirty="0" smtClean="0">
                <a:solidFill>
                  <a:srgbClr val="0070C0"/>
                </a:solidFill>
              </a:rPr>
              <a:t>e stanziato imposte dell’esercizio (IRAP) </a:t>
            </a:r>
            <a:br>
              <a:rPr lang="it-IT" sz="2000" dirty="0" smtClean="0">
                <a:solidFill>
                  <a:srgbClr val="0070C0"/>
                </a:solidFill>
              </a:rPr>
            </a:br>
            <a:r>
              <a:rPr lang="it-IT" sz="2000" dirty="0" smtClean="0">
                <a:solidFill>
                  <a:srgbClr val="0070C0"/>
                </a:solidFill>
              </a:rPr>
              <a:t>per € 11.015</a:t>
            </a:r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899592" y="6111875"/>
            <a:ext cx="7448736" cy="365125"/>
          </a:xfrm>
        </p:spPr>
        <p:txBody>
          <a:bodyPr/>
          <a:lstStyle/>
          <a:p>
            <a:pPr algn="ctr"/>
            <a:r>
              <a:rPr lang="it-IT" dirty="0" smtClean="0"/>
              <a:t>Ordine degli Ingegneri della Provincia di Brescia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598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467600" cy="490066"/>
          </a:xfrm>
        </p:spPr>
        <p:txBody>
          <a:bodyPr>
            <a:noAutofit/>
          </a:bodyPr>
          <a:lstStyle/>
          <a:p>
            <a:pPr algn="ctr"/>
            <a:r>
              <a:rPr lang="it-IT" sz="2800" dirty="0" smtClean="0">
                <a:solidFill>
                  <a:srgbClr val="0000FF"/>
                </a:solidFill>
              </a:rPr>
              <a:t>1.1 STATO PATRIMONIALE ATTIVO</a:t>
            </a:r>
            <a:endParaRPr lang="it-IT" sz="2800" dirty="0">
              <a:solidFill>
                <a:srgbClr val="0000FF"/>
              </a:solidFill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747863"/>
              </p:ext>
            </p:extLst>
          </p:nvPr>
        </p:nvGraphicFramePr>
        <p:xfrm>
          <a:off x="467544" y="1092538"/>
          <a:ext cx="8208912" cy="5315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25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67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12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latin typeface="Calibri" pitchFamily="34" charset="0"/>
                          <a:cs typeface="Calibri" pitchFamily="34" charset="0"/>
                        </a:rPr>
                        <a:t>Al 31.12.19</a:t>
                      </a:r>
                      <a:endParaRPr lang="it-IT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latin typeface="Calibri" pitchFamily="34" charset="0"/>
                          <a:cs typeface="Calibri" pitchFamily="34" charset="0"/>
                        </a:rPr>
                        <a:t>Al 31.12.20</a:t>
                      </a:r>
                      <a:endParaRPr lang="it-IT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1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1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latin typeface="Calibri" pitchFamily="34" charset="0"/>
                          <a:cs typeface="Calibri" pitchFamily="34" charset="0"/>
                        </a:rPr>
                        <a:t>B)</a:t>
                      </a:r>
                      <a:r>
                        <a:rPr lang="it-IT" sz="12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it-IT" sz="1200" b="1" dirty="0" smtClean="0">
                          <a:latin typeface="Calibri" pitchFamily="34" charset="0"/>
                          <a:cs typeface="Calibri" pitchFamily="34" charset="0"/>
                        </a:rPr>
                        <a:t>Immobilizzazioni</a:t>
                      </a:r>
                      <a:r>
                        <a:rPr lang="it-IT" sz="12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it-IT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1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I.</a:t>
                      </a:r>
                      <a:r>
                        <a:rPr lang="it-IT" sz="1200" baseline="0" dirty="0" smtClean="0">
                          <a:latin typeface="Calibri" pitchFamily="34" charset="0"/>
                          <a:cs typeface="Calibri" pitchFamily="34" charset="0"/>
                        </a:rPr>
                        <a:t> Immateriali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123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(Ammortamenti)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12.817</a:t>
                      </a: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3.234</a:t>
                      </a: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123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(Svalutazioni)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3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Totale</a:t>
                      </a:r>
                      <a:r>
                        <a:rPr lang="it-IT" sz="1200" baseline="0" dirty="0" smtClean="0">
                          <a:latin typeface="Calibri" pitchFamily="34" charset="0"/>
                          <a:cs typeface="Calibri" pitchFamily="34" charset="0"/>
                        </a:rPr>
                        <a:t> immobilizzazioni immateriali 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dirty="0" err="1" smtClean="0">
                          <a:latin typeface="Calibri" pitchFamily="34" charset="0"/>
                          <a:cs typeface="Calibri" pitchFamily="34" charset="0"/>
                        </a:rPr>
                        <a:t>Sito+Software+Licenze</a:t>
                      </a:r>
                      <a:r>
                        <a:rPr lang="it-IT" sz="800" dirty="0" smtClean="0">
                          <a:latin typeface="Calibri" pitchFamily="34" charset="0"/>
                          <a:cs typeface="Calibri" pitchFamily="34" charset="0"/>
                        </a:rPr>
                        <a:t>+</a:t>
                      </a:r>
                    </a:p>
                    <a:p>
                      <a:pPr algn="ctr"/>
                      <a:r>
                        <a:rPr lang="it-IT" sz="800" dirty="0" smtClean="0">
                          <a:latin typeface="Calibri" pitchFamily="34" charset="0"/>
                          <a:cs typeface="Calibri" pitchFamily="34" charset="0"/>
                        </a:rPr>
                        <a:t>+Oneri pluriennali</a:t>
                      </a:r>
                      <a:endParaRPr lang="it-IT" sz="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1" u="none" dirty="0" smtClean="0">
                          <a:latin typeface="Calibri" pitchFamily="34" charset="0"/>
                          <a:cs typeface="Calibri" pitchFamily="34" charset="0"/>
                        </a:rPr>
                        <a:t>12.817</a:t>
                      </a:r>
                    </a:p>
                  </a:txBody>
                  <a:tcPr marL="84406" marR="84406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1" u="none" dirty="0" smtClean="0">
                          <a:latin typeface="Calibri" pitchFamily="34" charset="0"/>
                          <a:cs typeface="Calibri" pitchFamily="34" charset="0"/>
                        </a:rPr>
                        <a:t>3.234</a:t>
                      </a:r>
                    </a:p>
                  </a:txBody>
                  <a:tcPr marL="84406" marR="84406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7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II.</a:t>
                      </a:r>
                      <a:r>
                        <a:rPr lang="it-IT" sz="1200" baseline="0" dirty="0" smtClean="0">
                          <a:latin typeface="Calibri" pitchFamily="34" charset="0"/>
                          <a:cs typeface="Calibri" pitchFamily="34" charset="0"/>
                        </a:rPr>
                        <a:t> Materiali</a:t>
                      </a:r>
                      <a:endParaRPr lang="it-IT" sz="12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123">
                <a:tc>
                  <a:txBody>
                    <a:bodyPr/>
                    <a:lstStyle/>
                    <a:p>
                      <a:pPr marL="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it-IT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(Ammortamenti)</a:t>
                      </a:r>
                      <a:endParaRPr kumimoji="0" lang="it-IT" sz="12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0" algn="ctr" rtl="0" eaLnBrk="1" latinLnBrk="0" hangingPunct="1"/>
                      <a:endParaRPr kumimoji="0" lang="it-IT" sz="12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30.652</a:t>
                      </a:r>
                      <a:endParaRPr kumimoji="0" lang="it-IT" sz="12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24.770</a:t>
                      </a:r>
                      <a:endParaRPr kumimoji="0" lang="it-IT" sz="12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988">
                <a:tc>
                  <a:txBody>
                    <a:bodyPr/>
                    <a:lstStyle/>
                    <a:p>
                      <a:pPr marL="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it-IT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(Svalutazioni)</a:t>
                      </a:r>
                      <a:endParaRPr kumimoji="0" lang="it-IT" sz="12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1" algn="l" rtl="0" eaLnBrk="1" latinLnBrk="0" hangingPunct="1"/>
                      <a:endParaRPr kumimoji="0" lang="it-IT" sz="12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it-IT" sz="12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it-IT" sz="12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18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Totale</a:t>
                      </a:r>
                      <a:r>
                        <a:rPr lang="it-IT" sz="1200" baseline="0" dirty="0" smtClean="0">
                          <a:latin typeface="Calibri" pitchFamily="34" charset="0"/>
                          <a:cs typeface="Calibri" pitchFamily="34" charset="0"/>
                        </a:rPr>
                        <a:t> immobilizzazioni materiali </a:t>
                      </a:r>
                      <a:endParaRPr lang="it-IT" sz="12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Pc+sedie</a:t>
                      </a:r>
                      <a:r>
                        <a:rPr kumimoji="0" lang="it-IT" sz="8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+ </a:t>
                      </a:r>
                      <a:r>
                        <a:rPr kumimoji="0" lang="it-IT" sz="80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mobili+Attrezzature</a:t>
                      </a:r>
                      <a:endParaRPr kumimoji="0" lang="it-IT" sz="80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+</a:t>
                      </a:r>
                      <a:r>
                        <a:rPr kumimoji="0" lang="it-IT" sz="80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Macchinari+Beni</a:t>
                      </a:r>
                      <a:r>
                        <a:rPr kumimoji="0" lang="it-IT" sz="8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&lt;516,46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 smtClean="0">
                          <a:latin typeface="Calibri" pitchFamily="34" charset="0"/>
                          <a:cs typeface="Calibri" pitchFamily="34" charset="0"/>
                        </a:rPr>
                        <a:t>30.652</a:t>
                      </a:r>
                      <a:endParaRPr lang="it-IT" sz="1200" b="1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 smtClean="0">
                          <a:latin typeface="Calibri" pitchFamily="34" charset="0"/>
                          <a:cs typeface="Calibri" pitchFamily="34" charset="0"/>
                        </a:rPr>
                        <a:t>24.770</a:t>
                      </a:r>
                      <a:endParaRPr lang="it-IT" sz="1200" b="1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11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III. Finanziarie</a:t>
                      </a: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1872">
                <a:tc>
                  <a:txBody>
                    <a:bodyPr/>
                    <a:lstStyle/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Altre immobilizzazioni</a:t>
                      </a:r>
                      <a:r>
                        <a:rPr lang="it-IT" sz="1200" baseline="0" dirty="0" smtClean="0">
                          <a:latin typeface="Calibri" pitchFamily="34" charset="0"/>
                          <a:cs typeface="Calibri" pitchFamily="34" charset="0"/>
                        </a:rPr>
                        <a:t> finanziarie</a:t>
                      </a:r>
                      <a:endParaRPr lang="it-IT" sz="12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27.875</a:t>
                      </a:r>
                    </a:p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28.318</a:t>
                      </a:r>
                    </a:p>
                  </a:txBody>
                  <a:tcPr marL="84406" marR="84406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121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Totale</a:t>
                      </a:r>
                      <a:r>
                        <a:rPr lang="it-IT" sz="1200" baseline="0" dirty="0" smtClean="0">
                          <a:latin typeface="Calibri" pitchFamily="34" charset="0"/>
                          <a:cs typeface="Calibri" pitchFamily="34" charset="0"/>
                        </a:rPr>
                        <a:t> immobilizzazioni  finanziarie </a:t>
                      </a:r>
                      <a:endParaRPr lang="it-IT" sz="1200" b="1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dirty="0" smtClean="0">
                          <a:latin typeface="Calibri" pitchFamily="34" charset="0"/>
                          <a:cs typeface="Calibri" pitchFamily="34" charset="0"/>
                        </a:rPr>
                        <a:t>INA</a:t>
                      </a:r>
                      <a:r>
                        <a:rPr lang="it-IT" sz="800" baseline="0" dirty="0" smtClean="0">
                          <a:latin typeface="Calibri" pitchFamily="34" charset="0"/>
                          <a:cs typeface="Calibri" pitchFamily="34" charset="0"/>
                        </a:rPr>
                        <a:t> x TFR</a:t>
                      </a:r>
                      <a:endParaRPr lang="it-IT" sz="8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1" dirty="0" smtClean="0">
                          <a:latin typeface="Calibri" pitchFamily="34" charset="0"/>
                          <a:cs typeface="Calibri" pitchFamily="34" charset="0"/>
                        </a:rPr>
                        <a:t>27.875</a:t>
                      </a:r>
                      <a:endParaRPr lang="it-IT" sz="1200" b="1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1" dirty="0" smtClean="0">
                          <a:latin typeface="Calibri" pitchFamily="34" charset="0"/>
                          <a:cs typeface="Calibri" pitchFamily="34" charset="0"/>
                        </a:rPr>
                        <a:t>28.318</a:t>
                      </a:r>
                      <a:endParaRPr lang="it-IT" sz="1200" b="1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723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1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latin typeface="Calibri" pitchFamily="34" charset="0"/>
                          <a:cs typeface="Calibri" pitchFamily="34" charset="0"/>
                        </a:rPr>
                        <a:t>Totale immobilizzazioni B)</a:t>
                      </a:r>
                      <a:r>
                        <a:rPr lang="it-IT" sz="12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it-IT" sz="12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latin typeface="Calibri" pitchFamily="34" charset="0"/>
                          <a:cs typeface="Calibri" pitchFamily="34" charset="0"/>
                        </a:rPr>
                        <a:t>71.344</a:t>
                      </a:r>
                      <a:endParaRPr lang="it-IT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600" b="1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/>
                      <a:r>
                        <a:rPr lang="it-IT" sz="1600" b="1" dirty="0" smtClean="0">
                          <a:latin typeface="Calibri" pitchFamily="34" charset="0"/>
                          <a:cs typeface="Calibri" pitchFamily="34" charset="0"/>
                        </a:rPr>
                        <a:t>56.322</a:t>
                      </a:r>
                      <a:endParaRPr lang="it-IT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cxnSp>
        <p:nvCxnSpPr>
          <p:cNvPr id="6" name="Connettore 1 5"/>
          <p:cNvCxnSpPr/>
          <p:nvPr/>
        </p:nvCxnSpPr>
        <p:spPr>
          <a:xfrm>
            <a:off x="6012160" y="4149080"/>
            <a:ext cx="9361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7380312" y="4152129"/>
            <a:ext cx="102719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>
            <a:off x="6012160" y="5301208"/>
            <a:ext cx="9361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7289222" y="5301208"/>
            <a:ext cx="102719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>
            <a:off x="6012160" y="2780928"/>
            <a:ext cx="9361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7380312" y="2781801"/>
            <a:ext cx="9361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622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315781"/>
              </p:ext>
            </p:extLst>
          </p:nvPr>
        </p:nvGraphicFramePr>
        <p:xfrm>
          <a:off x="611559" y="1109154"/>
          <a:ext cx="8125913" cy="3737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5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9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9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20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38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latin typeface="Calibri" pitchFamily="34" charset="0"/>
                          <a:cs typeface="Calibri" pitchFamily="34" charset="0"/>
                        </a:rPr>
                        <a:t>Al 31.12.19</a:t>
                      </a:r>
                      <a:endParaRPr lang="it-IT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latin typeface="Calibri" pitchFamily="34" charset="0"/>
                          <a:cs typeface="Calibri" pitchFamily="34" charset="0"/>
                        </a:rPr>
                        <a:t>Al 31.12.20</a:t>
                      </a:r>
                      <a:endParaRPr lang="it-IT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latin typeface="Calibri" pitchFamily="34" charset="0"/>
                          <a:cs typeface="Calibri" pitchFamily="34" charset="0"/>
                        </a:rPr>
                        <a:t>C) Attivo circolante </a:t>
                      </a:r>
                      <a:endParaRPr lang="it-IT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192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it-IT" sz="1200" baseline="0" dirty="0" smtClean="0">
                          <a:latin typeface="Calibri" pitchFamily="34" charset="0"/>
                          <a:cs typeface="Calibri" pitchFamily="34" charset="0"/>
                        </a:rPr>
                        <a:t>Rimanenze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1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II.     Crediti 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Calibri" pitchFamily="34" charset="0"/>
                          <a:cs typeface="Calibri" pitchFamily="34" charset="0"/>
                        </a:rPr>
                        <a:t>Quote da incassare -+BONUS € 14.430</a:t>
                      </a:r>
                      <a:endParaRPr lang="it-IT" sz="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9.535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17.513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9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III. Attività finanziarie che non costituiscono immobilizzazioni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Calibri" pitchFamily="34" charset="0"/>
                          <a:cs typeface="Calibri" pitchFamily="34" charset="0"/>
                        </a:rPr>
                        <a:t>Fondi e Obbligazioni</a:t>
                      </a:r>
                      <a:endParaRPr lang="it-IT" sz="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it-IT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466.865</a:t>
                      </a:r>
                      <a:endParaRPr kumimoji="0" lang="it-IT" sz="12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it-IT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469.115</a:t>
                      </a:r>
                      <a:endParaRPr kumimoji="0" lang="it-IT" sz="12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79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IV.</a:t>
                      </a:r>
                      <a:r>
                        <a:rPr lang="it-IT" sz="1200" baseline="0" dirty="0" smtClean="0">
                          <a:latin typeface="Calibri" pitchFamily="34" charset="0"/>
                          <a:cs typeface="Calibri" pitchFamily="34" charset="0"/>
                        </a:rPr>
                        <a:t> Disponibilità liquide 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u="none" dirty="0" smtClean="0">
                          <a:latin typeface="Calibri" pitchFamily="34" charset="0"/>
                          <a:cs typeface="Calibri" pitchFamily="34" charset="0"/>
                        </a:rPr>
                        <a:t>CC+CCP</a:t>
                      </a:r>
                      <a:endParaRPr lang="it-IT" sz="800" u="none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176.295</a:t>
                      </a:r>
                      <a:endParaRPr kumimoji="0" lang="it-IT" sz="12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302.623</a:t>
                      </a:r>
                      <a:endParaRPr kumimoji="0" lang="it-IT" sz="12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9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61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latin typeface="Calibri" pitchFamily="34" charset="0"/>
                          <a:cs typeface="Calibri" pitchFamily="34" charset="0"/>
                        </a:rPr>
                        <a:t>Totale attivo circolante C)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it-IT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652.695</a:t>
                      </a:r>
                      <a:endParaRPr kumimoji="0" lang="it-IT" sz="12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it-IT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789.251</a:t>
                      </a:r>
                      <a:endParaRPr kumimoji="0" lang="it-IT" sz="12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4923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it-IT" sz="12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61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latin typeface="Calibri" pitchFamily="34" charset="0"/>
                          <a:cs typeface="Calibri" pitchFamily="34" charset="0"/>
                        </a:rPr>
                        <a:t>D) Ratei e Risconti attivi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it-IT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            4</a:t>
                      </a:r>
                      <a:endParaRPr kumimoji="0" lang="it-IT" sz="12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it-IT" sz="12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            5</a:t>
                      </a:r>
                      <a:endParaRPr kumimoji="0" lang="it-IT" sz="12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1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b="1" dirty="0" smtClean="0">
                        <a:solidFill>
                          <a:srgbClr val="0070C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 smtClean="0">
                          <a:solidFill>
                            <a:srgbClr val="0070C0"/>
                          </a:solidFill>
                          <a:latin typeface="Calibri" pitchFamily="34" charset="0"/>
                          <a:cs typeface="Calibri" pitchFamily="34" charset="0"/>
                        </a:rPr>
                        <a:t>TOTALE ATTIVO (B+C+D)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0070C0"/>
                          </a:solidFill>
                          <a:latin typeface="Calibri" pitchFamily="34" charset="0"/>
                          <a:cs typeface="Calibri" pitchFamily="34" charset="0"/>
                        </a:rPr>
                        <a:t>724.043</a:t>
                      </a:r>
                      <a:endParaRPr lang="it-IT" dirty="0"/>
                    </a:p>
                  </a:txBody>
                  <a:tcPr marL="84406" marR="84406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0070C0"/>
                          </a:solidFill>
                          <a:latin typeface="Calibri" pitchFamily="34" charset="0"/>
                          <a:cs typeface="Calibri" pitchFamily="34" charset="0"/>
                        </a:rPr>
                        <a:t>845.578</a:t>
                      </a:r>
                      <a:endParaRPr lang="it-IT" dirty="0"/>
                    </a:p>
                  </a:txBody>
                  <a:tcPr marL="84406" marR="84406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467600" cy="490066"/>
          </a:xfrm>
        </p:spPr>
        <p:txBody>
          <a:bodyPr>
            <a:noAutofit/>
          </a:bodyPr>
          <a:lstStyle/>
          <a:p>
            <a:pPr algn="ctr"/>
            <a:r>
              <a:rPr lang="it-IT" sz="2800" dirty="0" smtClean="0">
                <a:solidFill>
                  <a:srgbClr val="0000FF"/>
                </a:solidFill>
              </a:rPr>
              <a:t>1.1 STATO PATRIMONIALE ATTIVO</a:t>
            </a:r>
            <a:endParaRPr lang="it-IT" sz="2800" dirty="0">
              <a:solidFill>
                <a:srgbClr val="0000FF"/>
              </a:solidFill>
            </a:endParaRPr>
          </a:p>
        </p:txBody>
      </p:sp>
      <p:cxnSp>
        <p:nvCxnSpPr>
          <p:cNvPr id="7" name="Connettore 1 6"/>
          <p:cNvCxnSpPr/>
          <p:nvPr/>
        </p:nvCxnSpPr>
        <p:spPr>
          <a:xfrm>
            <a:off x="7503096" y="3068960"/>
            <a:ext cx="9361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6084168" y="3068960"/>
            <a:ext cx="9361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195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 txBox="1">
            <a:spLocks/>
          </p:cNvSpPr>
          <p:nvPr/>
        </p:nvSpPr>
        <p:spPr>
          <a:xfrm>
            <a:off x="539552" y="404664"/>
            <a:ext cx="7920880" cy="49006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800" b="1" dirty="0" smtClean="0">
                <a:solidFill>
                  <a:srgbClr val="0000FF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1.1 STATO PATRIMONIALE PASSIVO</a:t>
            </a: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049436"/>
              </p:ext>
            </p:extLst>
          </p:nvPr>
        </p:nvGraphicFramePr>
        <p:xfrm>
          <a:off x="755575" y="923983"/>
          <a:ext cx="7438603" cy="51441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1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9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13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65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50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latin typeface="Calibri" pitchFamily="34" charset="0"/>
                          <a:cs typeface="Calibri" pitchFamily="34" charset="0"/>
                        </a:rPr>
                        <a:t>Al 31.12.19</a:t>
                      </a:r>
                      <a:endParaRPr lang="it-IT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latin typeface="Calibri" pitchFamily="34" charset="0"/>
                          <a:cs typeface="Calibri" pitchFamily="34" charset="0"/>
                        </a:rPr>
                        <a:t>Al 31.12.20</a:t>
                      </a:r>
                      <a:endParaRPr lang="it-IT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5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latin typeface="Calibri" pitchFamily="34" charset="0"/>
                          <a:cs typeface="Calibri" pitchFamily="34" charset="0"/>
                        </a:rPr>
                        <a:t>A)</a:t>
                      </a:r>
                      <a:r>
                        <a:rPr lang="it-IT" sz="1200" b="1" baseline="0" dirty="0" smtClean="0">
                          <a:latin typeface="Calibri" pitchFamily="34" charset="0"/>
                          <a:cs typeface="Calibri" pitchFamily="34" charset="0"/>
                        </a:rPr>
                        <a:t>    </a:t>
                      </a:r>
                      <a:r>
                        <a:rPr lang="it-IT" sz="1200" b="1" dirty="0" smtClean="0">
                          <a:latin typeface="Calibri" pitchFamily="34" charset="0"/>
                          <a:cs typeface="Calibri" pitchFamily="34" charset="0"/>
                        </a:rPr>
                        <a:t>Patrimonio  netto</a:t>
                      </a:r>
                      <a:endParaRPr lang="it-IT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5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I.</a:t>
                      </a:r>
                      <a:r>
                        <a:rPr lang="it-IT" sz="1200" baseline="0" dirty="0" smtClean="0">
                          <a:latin typeface="Calibri" pitchFamily="34" charset="0"/>
                          <a:cs typeface="Calibri" pitchFamily="34" charset="0"/>
                        </a:rPr>
                        <a:t> Capitale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 smtClean="0">
                          <a:latin typeface="Calibri" pitchFamily="34" charset="0"/>
                          <a:cs typeface="Calibri" pitchFamily="34" charset="0"/>
                        </a:rPr>
                        <a:t>369.633</a:t>
                      </a:r>
                      <a:endParaRPr lang="it-IT" sz="1200" b="1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 smtClean="0">
                          <a:latin typeface="Calibri" pitchFamily="34" charset="0"/>
                          <a:cs typeface="Calibri" pitchFamily="34" charset="0"/>
                        </a:rPr>
                        <a:t>369.633</a:t>
                      </a:r>
                      <a:endParaRPr lang="it-IT" sz="1200" b="1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5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IV. Riserva legale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5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V.</a:t>
                      </a:r>
                      <a:r>
                        <a:rPr lang="it-IT" sz="1200" baseline="0" dirty="0" smtClean="0">
                          <a:latin typeface="Calibri" pitchFamily="34" charset="0"/>
                          <a:cs typeface="Calibri" pitchFamily="34" charset="0"/>
                        </a:rPr>
                        <a:t> Riserve statutarie 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5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VI.</a:t>
                      </a:r>
                      <a:r>
                        <a:rPr lang="it-IT" sz="1200" baseline="0" dirty="0" smtClean="0">
                          <a:latin typeface="Calibri" pitchFamily="34" charset="0"/>
                          <a:cs typeface="Calibri" pitchFamily="34" charset="0"/>
                        </a:rPr>
                        <a:t>  Altre riserve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301">
                <a:tc>
                  <a:txBody>
                    <a:bodyPr/>
                    <a:lstStyle/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Riserva straordinaria o facoltativa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dirty="0" smtClean="0">
                          <a:latin typeface="Calibri" pitchFamily="34" charset="0"/>
                          <a:cs typeface="Calibri" pitchFamily="34" charset="0"/>
                        </a:rPr>
                        <a:t>Somma avanzi di esercizio</a:t>
                      </a:r>
                      <a:endParaRPr lang="it-IT" sz="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182.880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227.291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301">
                <a:tc>
                  <a:txBody>
                    <a:bodyPr/>
                    <a:lstStyle/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Versamenti in conto </a:t>
                      </a:r>
                      <a:r>
                        <a:rPr lang="it-IT" sz="1200" baseline="0" dirty="0" smtClean="0">
                          <a:latin typeface="Calibri" pitchFamily="34" charset="0"/>
                          <a:cs typeface="Calibri" pitchFamily="34" charset="0"/>
                        </a:rPr>
                        <a:t> aumento di capitale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1301">
                <a:tc>
                  <a:txBody>
                    <a:bodyPr/>
                    <a:lstStyle/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Versamenti in conto capitale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u="sng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557">
                <a:tc>
                  <a:txBody>
                    <a:bodyPr/>
                    <a:lstStyle/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Versamenti a copertura perdite 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557">
                <a:tc>
                  <a:txBody>
                    <a:bodyPr/>
                    <a:lstStyle/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Differenza da arrotondamento all’unità di Euro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5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VI. Totale altre</a:t>
                      </a:r>
                      <a:r>
                        <a:rPr lang="it-IT" sz="1200" baseline="0" dirty="0" smtClean="0">
                          <a:latin typeface="Calibri" pitchFamily="34" charset="0"/>
                          <a:cs typeface="Calibri" pitchFamily="34" charset="0"/>
                        </a:rPr>
                        <a:t> riserve 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 smtClean="0">
                          <a:latin typeface="Calibri" pitchFamily="34" charset="0"/>
                          <a:cs typeface="Calibri" pitchFamily="34" charset="0"/>
                        </a:rPr>
                        <a:t>182.880</a:t>
                      </a:r>
                      <a:endParaRPr lang="it-IT" sz="1200" b="1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 smtClean="0">
                          <a:latin typeface="Calibri" pitchFamily="34" charset="0"/>
                          <a:cs typeface="Calibri" pitchFamily="34" charset="0"/>
                        </a:rPr>
                        <a:t>227.291</a:t>
                      </a:r>
                      <a:endParaRPr lang="it-IT" sz="1200" b="1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5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VII.</a:t>
                      </a:r>
                      <a:r>
                        <a:rPr lang="it-IT" sz="1200" baseline="0" dirty="0" smtClean="0">
                          <a:latin typeface="Calibri" pitchFamily="34" charset="0"/>
                          <a:cs typeface="Calibri" pitchFamily="34" charset="0"/>
                        </a:rPr>
                        <a:t>  Avanzo (disavanzo) portati a nuovo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5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IX.</a:t>
                      </a:r>
                      <a:r>
                        <a:rPr lang="it-IT" sz="1200" baseline="0" dirty="0" smtClean="0">
                          <a:latin typeface="Calibri" pitchFamily="34" charset="0"/>
                          <a:cs typeface="Calibri" pitchFamily="34" charset="0"/>
                        </a:rPr>
                        <a:t> Avanzo d’esercizio</a:t>
                      </a:r>
                      <a:endParaRPr lang="it-IT" sz="12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 smtClean="0">
                          <a:latin typeface="Calibri" pitchFamily="34" charset="0"/>
                          <a:cs typeface="Calibri" pitchFamily="34" charset="0"/>
                        </a:rPr>
                        <a:t>44.411</a:t>
                      </a:r>
                      <a:endParaRPr lang="it-IT" sz="1200" b="1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 smtClean="0">
                          <a:latin typeface="Calibri" pitchFamily="34" charset="0"/>
                          <a:cs typeface="Calibri" pitchFamily="34" charset="0"/>
                        </a:rPr>
                        <a:t>95.640</a:t>
                      </a:r>
                      <a:endParaRPr lang="it-IT" sz="1200" b="1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5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X.</a:t>
                      </a:r>
                      <a:r>
                        <a:rPr lang="it-IT" sz="1200" baseline="0" dirty="0" smtClean="0">
                          <a:latin typeface="Calibri" pitchFamily="34" charset="0"/>
                          <a:cs typeface="Calibri" pitchFamily="34" charset="0"/>
                        </a:rPr>
                        <a:t> Disavanzo d‘esercizio</a:t>
                      </a:r>
                      <a:endParaRPr lang="it-IT" sz="12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557">
                <a:tc>
                  <a:txBody>
                    <a:bodyPr/>
                    <a:lstStyle/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Acconti su dividendi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6557">
                <a:tc>
                  <a:txBody>
                    <a:bodyPr/>
                    <a:lstStyle/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Copertura parziale disavanzo d’esercizio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50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latin typeface="Calibri" pitchFamily="34" charset="0"/>
                          <a:cs typeface="Calibri" pitchFamily="34" charset="0"/>
                        </a:rPr>
                        <a:t>Totale patrimonio netto A)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latin typeface="Calibri" pitchFamily="34" charset="0"/>
                          <a:cs typeface="Calibri" pitchFamily="34" charset="0"/>
                        </a:rPr>
                        <a:t>596.924</a:t>
                      </a:r>
                      <a:endParaRPr lang="it-IT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latin typeface="Calibri" pitchFamily="34" charset="0"/>
                          <a:cs typeface="Calibri" pitchFamily="34" charset="0"/>
                        </a:rPr>
                        <a:t>692.564</a:t>
                      </a:r>
                      <a:endParaRPr lang="it-IT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cxnSp>
        <p:nvCxnSpPr>
          <p:cNvPr id="8" name="Connettore 1 7"/>
          <p:cNvCxnSpPr/>
          <p:nvPr/>
        </p:nvCxnSpPr>
        <p:spPr>
          <a:xfrm>
            <a:off x="5580112" y="4077072"/>
            <a:ext cx="9361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6948264" y="4077072"/>
            <a:ext cx="9361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126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4294967295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r>
              <a:rPr lang="it-IT" dirty="0" smtClean="0"/>
              <a:t>18 giugno 2015  #ASSEMBLEA_INGBS_2015</a:t>
            </a:r>
            <a:endParaRPr lang="it-IT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88272"/>
              </p:ext>
            </p:extLst>
          </p:nvPr>
        </p:nvGraphicFramePr>
        <p:xfrm>
          <a:off x="611560" y="1586058"/>
          <a:ext cx="8127056" cy="4167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9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9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22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79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latin typeface="Calibri" pitchFamily="34" charset="0"/>
                          <a:cs typeface="Calibri" pitchFamily="34" charset="0"/>
                        </a:rPr>
                        <a:t>Al 31.12.19</a:t>
                      </a:r>
                      <a:endParaRPr lang="it-IT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latin typeface="Calibri" pitchFamily="34" charset="0"/>
                          <a:cs typeface="Calibri" pitchFamily="34" charset="0"/>
                        </a:rPr>
                        <a:t>Al 31.12.20</a:t>
                      </a:r>
                      <a:endParaRPr lang="it-IT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1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latin typeface="Calibri" pitchFamily="34" charset="0"/>
                          <a:cs typeface="Calibri" pitchFamily="34" charset="0"/>
                        </a:rPr>
                        <a:t>B)</a:t>
                      </a:r>
                      <a:r>
                        <a:rPr lang="it-IT" sz="12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it-IT" sz="1200" b="1" dirty="0" smtClean="0">
                          <a:latin typeface="Calibri" pitchFamily="34" charset="0"/>
                          <a:cs typeface="Calibri" pitchFamily="34" charset="0"/>
                        </a:rPr>
                        <a:t>Fondi per rischi e oneri</a:t>
                      </a:r>
                      <a:endParaRPr lang="it-IT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0" dirty="0" smtClean="0">
                          <a:latin typeface="Calibri" pitchFamily="34" charset="0"/>
                          <a:cs typeface="Calibri" pitchFamily="34" charset="0"/>
                        </a:rPr>
                        <a:t>Accantonamenti</a:t>
                      </a:r>
                      <a:endParaRPr lang="it-IT" sz="9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 smtClean="0">
                          <a:latin typeface="Calibri" pitchFamily="34" charset="0"/>
                          <a:cs typeface="Calibri" pitchFamily="34" charset="0"/>
                        </a:rPr>
                        <a:t>60.000</a:t>
                      </a:r>
                      <a:endParaRPr lang="it-IT" sz="1200" b="1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 smtClean="0">
                          <a:latin typeface="Calibri" pitchFamily="34" charset="0"/>
                          <a:cs typeface="Calibri" pitchFamily="34" charset="0"/>
                        </a:rPr>
                        <a:t>80.000</a:t>
                      </a:r>
                      <a:endParaRPr lang="it-IT" sz="1200" b="1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1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latin typeface="Calibri" pitchFamily="34" charset="0"/>
                          <a:cs typeface="Calibri" pitchFamily="34" charset="0"/>
                        </a:rPr>
                        <a:t>C)</a:t>
                      </a:r>
                      <a:r>
                        <a:rPr lang="it-IT" sz="12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it-IT" sz="1200" b="1" dirty="0" smtClean="0">
                          <a:latin typeface="Calibri" pitchFamily="34" charset="0"/>
                          <a:cs typeface="Calibri" pitchFamily="34" charset="0"/>
                        </a:rPr>
                        <a:t>Trattamento</a:t>
                      </a:r>
                      <a:r>
                        <a:rPr lang="it-IT" sz="1200" b="1" baseline="0" dirty="0" smtClean="0">
                          <a:latin typeface="Calibri" pitchFamily="34" charset="0"/>
                          <a:cs typeface="Calibri" pitchFamily="34" charset="0"/>
                        </a:rPr>
                        <a:t> di fine rapporto di lavoro subordinato</a:t>
                      </a:r>
                      <a:endParaRPr lang="it-IT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 smtClean="0">
                          <a:latin typeface="Calibri" pitchFamily="34" charset="0"/>
                          <a:cs typeface="Calibri" pitchFamily="34" charset="0"/>
                        </a:rPr>
                        <a:t>30.040</a:t>
                      </a:r>
                      <a:endParaRPr lang="it-IT" sz="1200" b="1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 smtClean="0">
                          <a:latin typeface="Calibri" pitchFamily="34" charset="0"/>
                          <a:cs typeface="Calibri" pitchFamily="34" charset="0"/>
                        </a:rPr>
                        <a:t>35.621</a:t>
                      </a:r>
                      <a:endParaRPr lang="it-IT" sz="1200" b="1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1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latin typeface="Calibri" pitchFamily="34" charset="0"/>
                          <a:cs typeface="Calibri" pitchFamily="34" charset="0"/>
                        </a:rPr>
                        <a:t>D) Debiti</a:t>
                      </a:r>
                      <a:endParaRPr lang="it-IT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164">
                <a:tc>
                  <a:txBody>
                    <a:bodyPr/>
                    <a:lstStyle/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Entro i 12 mesi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800" dirty="0" smtClean="0">
                          <a:latin typeface="Calibri" pitchFamily="34" charset="0"/>
                          <a:cs typeface="Calibri" pitchFamily="34" charset="0"/>
                        </a:rPr>
                        <a:t>fornitori, tributari, INPS,</a:t>
                      </a:r>
                      <a:r>
                        <a:rPr lang="it-IT" sz="800" baseline="0" dirty="0" smtClean="0">
                          <a:latin typeface="Calibri" pitchFamily="34" charset="0"/>
                          <a:cs typeface="Calibri" pitchFamily="34" charset="0"/>
                        </a:rPr>
                        <a:t> esigibili entro l’esercizio successivo</a:t>
                      </a:r>
                      <a:endParaRPr lang="it-IT" sz="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33.154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35.657</a:t>
                      </a:r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164">
                <a:tc>
                  <a:txBody>
                    <a:bodyPr/>
                    <a:lstStyle/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   Oltre  i 12 mesi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Calibri" pitchFamily="34" charset="0"/>
                          <a:cs typeface="Calibri" pitchFamily="34" charset="0"/>
                        </a:rPr>
                        <a:t>0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2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latin typeface="Calibri" pitchFamily="34" charset="0"/>
                          <a:cs typeface="Calibri" pitchFamily="34" charset="0"/>
                        </a:rPr>
                        <a:t>Totale</a:t>
                      </a:r>
                      <a:r>
                        <a:rPr lang="it-IT" sz="1200" b="1" baseline="0" dirty="0" smtClean="0">
                          <a:latin typeface="Calibri" pitchFamily="34" charset="0"/>
                          <a:cs typeface="Calibri" pitchFamily="34" charset="0"/>
                        </a:rPr>
                        <a:t> debiti D)</a:t>
                      </a:r>
                      <a:endParaRPr lang="it-IT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 smtClean="0">
                          <a:latin typeface="Calibri" pitchFamily="34" charset="0"/>
                          <a:cs typeface="Calibri" pitchFamily="34" charset="0"/>
                        </a:rPr>
                        <a:t>33.154</a:t>
                      </a:r>
                      <a:endParaRPr lang="it-IT" sz="1200" b="1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i="1" dirty="0" smtClean="0">
                          <a:latin typeface="Calibri" pitchFamily="34" charset="0"/>
                          <a:cs typeface="Calibri" pitchFamily="34" charset="0"/>
                        </a:rPr>
                        <a:t>35.657</a:t>
                      </a:r>
                      <a:endParaRPr lang="it-IT" sz="1200" b="1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32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latin typeface="Calibri" pitchFamily="34" charset="0"/>
                          <a:cs typeface="Calibri" pitchFamily="34" charset="0"/>
                        </a:rPr>
                        <a:t>E)</a:t>
                      </a:r>
                      <a:r>
                        <a:rPr lang="it-IT" sz="1200" b="1" baseline="0" dirty="0" smtClean="0">
                          <a:latin typeface="Calibri" pitchFamily="34" charset="0"/>
                          <a:cs typeface="Calibri" pitchFamily="34" charset="0"/>
                        </a:rPr>
                        <a:t> Ratei e Risconti</a:t>
                      </a:r>
                      <a:endParaRPr lang="it-IT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it-IT" sz="8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del personale</a:t>
                      </a:r>
                      <a:endParaRPr kumimoji="0" lang="it-IT" sz="8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1" dirty="0" smtClean="0">
                          <a:latin typeface="Calibri" pitchFamily="34" charset="0"/>
                          <a:cs typeface="Calibri" pitchFamily="34" charset="0"/>
                        </a:rPr>
                        <a:t>3.925</a:t>
                      </a:r>
                      <a:endParaRPr lang="it-IT" sz="1200" b="1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1" dirty="0" smtClean="0">
                          <a:latin typeface="Calibri" pitchFamily="34" charset="0"/>
                          <a:cs typeface="Calibri" pitchFamily="34" charset="0"/>
                        </a:rPr>
                        <a:t>1.736</a:t>
                      </a:r>
                      <a:endParaRPr lang="it-IT" sz="1200" b="1" i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2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800" b="1" kern="1200" dirty="0" smtClean="0">
                        <a:solidFill>
                          <a:srgbClr val="0070C0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kern="1200" dirty="0" smtClean="0">
                          <a:solidFill>
                            <a:srgbClr val="0070C0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TOTALE PASSIVO (A+B+C+D+E) 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800" b="1" kern="1200" dirty="0">
                        <a:solidFill>
                          <a:srgbClr val="0070C0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800" b="1" kern="1200" dirty="0" smtClean="0">
                        <a:solidFill>
                          <a:srgbClr val="0070C0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kern="1200" dirty="0" smtClean="0">
                          <a:solidFill>
                            <a:srgbClr val="0070C0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724.043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800" b="1" kern="1200" dirty="0" smtClean="0">
                        <a:solidFill>
                          <a:srgbClr val="0070C0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kern="1200" dirty="0" smtClean="0">
                          <a:solidFill>
                            <a:srgbClr val="0070C0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845.578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25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800" b="1" kern="1200" dirty="0" smtClean="0">
                        <a:solidFill>
                          <a:srgbClr val="0070C0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kern="1200" dirty="0" smtClean="0">
                          <a:solidFill>
                            <a:srgbClr val="0070C0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TOT. ATTIVO</a:t>
                      </a:r>
                      <a:r>
                        <a:rPr kumimoji="0" lang="it-IT" sz="1800" b="1" kern="1200" baseline="0" dirty="0" smtClean="0">
                          <a:solidFill>
                            <a:srgbClr val="0070C0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kumimoji="0" lang="it-IT" sz="1800" b="1" kern="1200" dirty="0" smtClean="0">
                          <a:solidFill>
                            <a:srgbClr val="0070C0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 pareggio</a:t>
                      </a:r>
                      <a:r>
                        <a:rPr kumimoji="0" lang="it-IT" sz="1800" b="1" kern="1200" baseline="0" dirty="0" smtClean="0">
                          <a:solidFill>
                            <a:srgbClr val="0070C0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TOT. PASSIVO</a:t>
                      </a:r>
                      <a:endParaRPr kumimoji="0" lang="it-IT" sz="1800" b="1" kern="1200" dirty="0" smtClean="0">
                        <a:solidFill>
                          <a:srgbClr val="0070C0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800" b="1" kern="1200" dirty="0">
                        <a:solidFill>
                          <a:srgbClr val="0070C0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800" b="1" kern="1200" dirty="0" smtClean="0">
                        <a:solidFill>
                          <a:srgbClr val="0070C0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kern="1200" dirty="0" smtClean="0">
                          <a:solidFill>
                            <a:srgbClr val="0070C0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724.043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800" b="1" kern="1200" dirty="0" smtClean="0">
                        <a:solidFill>
                          <a:srgbClr val="0070C0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kern="1200" dirty="0" smtClean="0">
                          <a:solidFill>
                            <a:srgbClr val="0070C0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845.578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Titolo 1"/>
          <p:cNvSpPr txBox="1">
            <a:spLocks/>
          </p:cNvSpPr>
          <p:nvPr/>
        </p:nvSpPr>
        <p:spPr>
          <a:xfrm>
            <a:off x="683568" y="764704"/>
            <a:ext cx="7920880" cy="49006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2800" b="1" dirty="0" smtClean="0">
                <a:solidFill>
                  <a:srgbClr val="0000FF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1.1 STATO PATRIMONIALE PASSIVO</a:t>
            </a:r>
            <a:endParaRPr lang="it-IT" sz="2800" b="1" dirty="0">
              <a:solidFill>
                <a:srgbClr val="0000FF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7524328" y="3645024"/>
            <a:ext cx="9361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6156176" y="3645024"/>
            <a:ext cx="9361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66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7237</TotalTime>
  <Words>1054</Words>
  <Application>Microsoft Office PowerPoint</Application>
  <PresentationFormat>Presentazione su schermo (4:3)</PresentationFormat>
  <Paragraphs>380</Paragraphs>
  <Slides>26</Slides>
  <Notes>16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36" baseType="lpstr">
      <vt:lpstr>Aharoni</vt:lpstr>
      <vt:lpstr>Arial</vt:lpstr>
      <vt:lpstr>Arial Black</vt:lpstr>
      <vt:lpstr>Arial Rounded MT Bold</vt:lpstr>
      <vt:lpstr>Calibri</vt:lpstr>
      <vt:lpstr>Verdana</vt:lpstr>
      <vt:lpstr>Wingdings</vt:lpstr>
      <vt:lpstr>Wingdings 2</vt:lpstr>
      <vt:lpstr>Astro</vt:lpstr>
      <vt:lpstr>Grafico</vt:lpstr>
      <vt:lpstr>ORDINE DEGLI INGEGNERI PROVINCIA DI BRESCIA  ASSEMBLEA ISCRITTI  26 GIUGNO 2021  RELAZIONE DEL TESORIERE BILANCIO CONSUNTIVO 2020 </vt:lpstr>
      <vt:lpstr>Presentazione standard di PowerPoint</vt:lpstr>
      <vt:lpstr>Presentazione standard di PowerPoint</vt:lpstr>
      <vt:lpstr>Presentazione standard di PowerPoint</vt:lpstr>
      <vt:lpstr>La situazione economica patrimoniale al 31.12.2020 composta da: Stato Patrimoniale,  Conto Economico, Nota Integrativa, chiude con un   avanzo di periodo pari a € 95.640   dopo aver effettuato ammortamenti  per  € 24.225 e stanziato imposte dell’esercizio (IRAP)  per € 11.015</vt:lpstr>
      <vt:lpstr>1.1 STATO PATRIMONIALE ATTIVO</vt:lpstr>
      <vt:lpstr>1.1 STATO PATRIMONIALE ATTIVO</vt:lpstr>
      <vt:lpstr>Presentazione standard di PowerPoint</vt:lpstr>
      <vt:lpstr>Presentazione standard di PowerPoint</vt:lpstr>
      <vt:lpstr>     1.2  CONTO ECONOMICO  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    1.3 NOTA INTEGRATIVA  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NUOVO REGOLAMENTO PER L’AGGIORNAMENTO DELLA COMPETENZA PROFESSIONALE</dc:title>
  <dc:creator>Francesca Gozzi - Segreteria</dc:creator>
  <cp:lastModifiedBy>Mauro Carbone</cp:lastModifiedBy>
  <cp:revision>798</cp:revision>
  <cp:lastPrinted>2014-12-10T11:25:27Z</cp:lastPrinted>
  <dcterms:created xsi:type="dcterms:W3CDTF">2014-01-30T09:45:24Z</dcterms:created>
  <dcterms:modified xsi:type="dcterms:W3CDTF">2021-06-17T09:27:27Z</dcterms:modified>
</cp:coreProperties>
</file>