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7">
  <p:sldMasterIdLst>
    <p:sldMasterId id="2147484107" r:id="rId1"/>
    <p:sldMasterId id="2147484119" r:id="rId2"/>
    <p:sldMasterId id="2147484132" r:id="rId3"/>
  </p:sldMasterIdLst>
  <p:notesMasterIdLst>
    <p:notesMasterId r:id="rId23"/>
  </p:notesMasterIdLst>
  <p:sldIdLst>
    <p:sldId id="305" r:id="rId4"/>
    <p:sldId id="413" r:id="rId5"/>
    <p:sldId id="377" r:id="rId6"/>
    <p:sldId id="590" r:id="rId7"/>
    <p:sldId id="591" r:id="rId8"/>
    <p:sldId id="258" r:id="rId9"/>
    <p:sldId id="593" r:id="rId10"/>
    <p:sldId id="592" r:id="rId11"/>
    <p:sldId id="594" r:id="rId12"/>
    <p:sldId id="595" r:id="rId13"/>
    <p:sldId id="601" r:id="rId14"/>
    <p:sldId id="529" r:id="rId15"/>
    <p:sldId id="596" r:id="rId16"/>
    <p:sldId id="597" r:id="rId17"/>
    <p:sldId id="598" r:id="rId18"/>
    <p:sldId id="599" r:id="rId19"/>
    <p:sldId id="600" r:id="rId20"/>
    <p:sldId id="565" r:id="rId21"/>
    <p:sldId id="538" r:id="rId22"/>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ACB7FFEF-9C24-442A-B1D1-92EAE0FF39A6}">
          <p14:sldIdLst>
            <p14:sldId id="305"/>
            <p14:sldId id="413"/>
            <p14:sldId id="377"/>
            <p14:sldId id="590"/>
            <p14:sldId id="591"/>
            <p14:sldId id="258"/>
            <p14:sldId id="593"/>
            <p14:sldId id="592"/>
            <p14:sldId id="594"/>
            <p14:sldId id="595"/>
            <p14:sldId id="601"/>
            <p14:sldId id="529"/>
            <p14:sldId id="596"/>
            <p14:sldId id="597"/>
            <p14:sldId id="598"/>
            <p14:sldId id="599"/>
            <p14:sldId id="600"/>
            <p14:sldId id="565"/>
          </p14:sldIdLst>
        </p14:section>
        <p14:section name="Sezione senza titolo" id="{4F839DF7-83C9-40BC-B46E-654A03E6CDB0}">
          <p14:sldIdLst>
            <p14:sldId id="53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33"/>
    <a:srgbClr val="A2D0E4"/>
    <a:srgbClr val="1CA2C2"/>
    <a:srgbClr val="43DD9F"/>
    <a:srgbClr val="5DC3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87" autoAdjust="0"/>
    <p:restoredTop sz="95652" autoAdjust="0"/>
  </p:normalViewPr>
  <p:slideViewPr>
    <p:cSldViewPr>
      <p:cViewPr varScale="1">
        <p:scale>
          <a:sx n="109" d="100"/>
          <a:sy n="109" d="100"/>
        </p:scale>
        <p:origin x="1320" y="114"/>
      </p:cViewPr>
      <p:guideLst>
        <p:guide orient="horz" pos="2160"/>
        <p:guide pos="2880"/>
      </p:guideLst>
    </p:cSldViewPr>
  </p:slideViewPr>
  <p:outlineViewPr>
    <p:cViewPr>
      <p:scale>
        <a:sx n="33" d="100"/>
        <a:sy n="33" d="100"/>
      </p:scale>
      <p:origin x="0" y="-1884"/>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0"/>
            <a:ext cx="2945660" cy="496332"/>
          </a:xfrm>
          <a:prstGeom prst="rect">
            <a:avLst/>
          </a:prstGeom>
        </p:spPr>
        <p:txBody>
          <a:bodyPr vert="horz" lIns="91430" tIns="45715" rIns="91430" bIns="45715" rtlCol="0"/>
          <a:lstStyle>
            <a:lvl1pPr algn="l">
              <a:defRPr sz="1200"/>
            </a:lvl1pPr>
          </a:lstStyle>
          <a:p>
            <a:endParaRPr lang="it-IT"/>
          </a:p>
        </p:txBody>
      </p:sp>
      <p:sp>
        <p:nvSpPr>
          <p:cNvPr id="3" name="Segnaposto data 2"/>
          <p:cNvSpPr>
            <a:spLocks noGrp="1"/>
          </p:cNvSpPr>
          <p:nvPr>
            <p:ph type="dt" idx="1"/>
          </p:nvPr>
        </p:nvSpPr>
        <p:spPr>
          <a:xfrm>
            <a:off x="3850444" y="0"/>
            <a:ext cx="2945660" cy="496332"/>
          </a:xfrm>
          <a:prstGeom prst="rect">
            <a:avLst/>
          </a:prstGeom>
        </p:spPr>
        <p:txBody>
          <a:bodyPr vert="horz" lIns="91430" tIns="45715" rIns="91430" bIns="45715" rtlCol="0"/>
          <a:lstStyle>
            <a:lvl1pPr algn="r">
              <a:defRPr sz="1200"/>
            </a:lvl1pPr>
          </a:lstStyle>
          <a:p>
            <a:fld id="{1ECBB7B7-0E56-4D8D-BBA4-F954D085F3CC}" type="datetimeFigureOut">
              <a:rPr lang="it-IT" smtClean="0"/>
              <a:t>13/12/2019</a:t>
            </a:fld>
            <a:endParaRPr lang="it-IT"/>
          </a:p>
        </p:txBody>
      </p:sp>
      <p:sp>
        <p:nvSpPr>
          <p:cNvPr id="4" name="Segnaposto immagine diapositiva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30" tIns="45715" rIns="91430" bIns="45715" rtlCol="0" anchor="ctr"/>
          <a:lstStyle/>
          <a:p>
            <a:endParaRPr lang="it-IT"/>
          </a:p>
        </p:txBody>
      </p:sp>
      <p:sp>
        <p:nvSpPr>
          <p:cNvPr id="5" name="Segnaposto note 4"/>
          <p:cNvSpPr>
            <a:spLocks noGrp="1"/>
          </p:cNvSpPr>
          <p:nvPr>
            <p:ph type="body" sz="quarter" idx="3"/>
          </p:nvPr>
        </p:nvSpPr>
        <p:spPr>
          <a:xfrm>
            <a:off x="679768" y="4715154"/>
            <a:ext cx="5438140" cy="4466987"/>
          </a:xfrm>
          <a:prstGeom prst="rect">
            <a:avLst/>
          </a:prstGeom>
        </p:spPr>
        <p:txBody>
          <a:bodyPr vert="horz" lIns="91430" tIns="45715" rIns="91430" bIns="45715"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1" y="9428583"/>
            <a:ext cx="2945660" cy="496332"/>
          </a:xfrm>
          <a:prstGeom prst="rect">
            <a:avLst/>
          </a:prstGeom>
        </p:spPr>
        <p:txBody>
          <a:bodyPr vert="horz" lIns="91430" tIns="45715" rIns="91430" bIns="45715"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4" y="9428583"/>
            <a:ext cx="2945660" cy="496332"/>
          </a:xfrm>
          <a:prstGeom prst="rect">
            <a:avLst/>
          </a:prstGeom>
        </p:spPr>
        <p:txBody>
          <a:bodyPr vert="horz" lIns="91430" tIns="45715" rIns="91430" bIns="45715" rtlCol="0" anchor="b"/>
          <a:lstStyle>
            <a:lvl1pPr algn="r">
              <a:defRPr sz="1200"/>
            </a:lvl1pPr>
          </a:lstStyle>
          <a:p>
            <a:fld id="{74E90E54-4AB8-485A-AEAF-78EE55B0647A}" type="slidenum">
              <a:rPr lang="it-IT" smtClean="0"/>
              <a:t>‹N›</a:t>
            </a:fld>
            <a:endParaRPr lang="it-IT"/>
          </a:p>
        </p:txBody>
      </p:sp>
    </p:spTree>
    <p:extLst>
      <p:ext uri="{BB962C8B-B14F-4D97-AF65-F5344CB8AC3E}">
        <p14:creationId xmlns:p14="http://schemas.microsoft.com/office/powerpoint/2010/main" val="2149919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74E90E54-4AB8-485A-AEAF-78EE55B0647A}" type="slidenum">
              <a:rPr lang="it-IT" smtClean="0"/>
              <a:t>1</a:t>
            </a:fld>
            <a:endParaRPr lang="it-IT"/>
          </a:p>
        </p:txBody>
      </p:sp>
    </p:spTree>
    <p:extLst>
      <p:ext uri="{BB962C8B-B14F-4D97-AF65-F5344CB8AC3E}">
        <p14:creationId xmlns:p14="http://schemas.microsoft.com/office/powerpoint/2010/main" val="15987604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74E90E54-4AB8-485A-AEAF-78EE55B0647A}" type="slidenum">
              <a:rPr lang="it-IT" smtClean="0"/>
              <a:t>12</a:t>
            </a:fld>
            <a:endParaRPr lang="it-IT"/>
          </a:p>
        </p:txBody>
      </p:sp>
    </p:spTree>
    <p:extLst>
      <p:ext uri="{BB962C8B-B14F-4D97-AF65-F5344CB8AC3E}">
        <p14:creationId xmlns:p14="http://schemas.microsoft.com/office/powerpoint/2010/main" val="35941860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74E90E54-4AB8-485A-AEAF-78EE55B0647A}" type="slidenum">
              <a:rPr lang="it-IT" smtClean="0"/>
              <a:t>13</a:t>
            </a:fld>
            <a:endParaRPr lang="it-IT"/>
          </a:p>
        </p:txBody>
      </p:sp>
    </p:spTree>
    <p:extLst>
      <p:ext uri="{BB962C8B-B14F-4D97-AF65-F5344CB8AC3E}">
        <p14:creationId xmlns:p14="http://schemas.microsoft.com/office/powerpoint/2010/main" val="21070603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24579"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p>
        </p:txBody>
      </p:sp>
      <p:sp>
        <p:nvSpPr>
          <p:cNvPr id="21508"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7E0A5F7-9225-4C2F-97FE-C67ECE24BD2F}" type="slidenum">
              <a:rPr lang="it-IT" smtClean="0"/>
              <a:pPr fontAlgn="base">
                <a:spcBef>
                  <a:spcPct val="0"/>
                </a:spcBef>
                <a:spcAft>
                  <a:spcPct val="0"/>
                </a:spcAft>
                <a:defRPr/>
              </a:pPr>
              <a:t>3</a:t>
            </a:fld>
            <a:endParaRPr lang="it-IT"/>
          </a:p>
        </p:txBody>
      </p:sp>
    </p:spTree>
    <p:extLst>
      <p:ext uri="{BB962C8B-B14F-4D97-AF65-F5344CB8AC3E}">
        <p14:creationId xmlns:p14="http://schemas.microsoft.com/office/powerpoint/2010/main" val="600650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24579"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p>
        </p:txBody>
      </p:sp>
      <p:sp>
        <p:nvSpPr>
          <p:cNvPr id="21508"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7E0A5F7-9225-4C2F-97FE-C67ECE24BD2F}" type="slidenum">
              <a:rPr lang="it-IT" smtClean="0"/>
              <a:pPr fontAlgn="base">
                <a:spcBef>
                  <a:spcPct val="0"/>
                </a:spcBef>
                <a:spcAft>
                  <a:spcPct val="0"/>
                </a:spcAft>
                <a:defRPr/>
              </a:pPr>
              <a:t>4</a:t>
            </a:fld>
            <a:endParaRPr lang="it-IT"/>
          </a:p>
        </p:txBody>
      </p:sp>
    </p:spTree>
    <p:extLst>
      <p:ext uri="{BB962C8B-B14F-4D97-AF65-F5344CB8AC3E}">
        <p14:creationId xmlns:p14="http://schemas.microsoft.com/office/powerpoint/2010/main" val="15460497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24579"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p>
        </p:txBody>
      </p:sp>
      <p:sp>
        <p:nvSpPr>
          <p:cNvPr id="21508"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7E0A5F7-9225-4C2F-97FE-C67ECE24BD2F}" type="slidenum">
              <a:rPr lang="it-IT" smtClean="0"/>
              <a:pPr fontAlgn="base">
                <a:spcBef>
                  <a:spcPct val="0"/>
                </a:spcBef>
                <a:spcAft>
                  <a:spcPct val="0"/>
                </a:spcAft>
                <a:defRPr/>
              </a:pPr>
              <a:t>5</a:t>
            </a:fld>
            <a:endParaRPr lang="it-IT"/>
          </a:p>
        </p:txBody>
      </p:sp>
    </p:spTree>
    <p:extLst>
      <p:ext uri="{BB962C8B-B14F-4D97-AF65-F5344CB8AC3E}">
        <p14:creationId xmlns:p14="http://schemas.microsoft.com/office/powerpoint/2010/main" val="39781886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24579"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p>
        </p:txBody>
      </p:sp>
      <p:sp>
        <p:nvSpPr>
          <p:cNvPr id="21508"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7E0A5F7-9225-4C2F-97FE-C67ECE24BD2F}" type="slidenum">
              <a:rPr lang="it-IT" smtClean="0"/>
              <a:pPr fontAlgn="base">
                <a:spcBef>
                  <a:spcPct val="0"/>
                </a:spcBef>
                <a:spcAft>
                  <a:spcPct val="0"/>
                </a:spcAft>
                <a:defRPr/>
              </a:pPr>
              <a:t>7</a:t>
            </a:fld>
            <a:endParaRPr lang="it-IT"/>
          </a:p>
        </p:txBody>
      </p:sp>
    </p:spTree>
    <p:extLst>
      <p:ext uri="{BB962C8B-B14F-4D97-AF65-F5344CB8AC3E}">
        <p14:creationId xmlns:p14="http://schemas.microsoft.com/office/powerpoint/2010/main" val="11541923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24579"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p>
        </p:txBody>
      </p:sp>
      <p:sp>
        <p:nvSpPr>
          <p:cNvPr id="21508"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7E0A5F7-9225-4C2F-97FE-C67ECE24BD2F}" type="slidenum">
              <a:rPr lang="it-IT" smtClean="0"/>
              <a:pPr fontAlgn="base">
                <a:spcBef>
                  <a:spcPct val="0"/>
                </a:spcBef>
                <a:spcAft>
                  <a:spcPct val="0"/>
                </a:spcAft>
                <a:defRPr/>
              </a:pPr>
              <a:t>8</a:t>
            </a:fld>
            <a:endParaRPr lang="it-IT"/>
          </a:p>
        </p:txBody>
      </p:sp>
    </p:spTree>
    <p:extLst>
      <p:ext uri="{BB962C8B-B14F-4D97-AF65-F5344CB8AC3E}">
        <p14:creationId xmlns:p14="http://schemas.microsoft.com/office/powerpoint/2010/main" val="4490108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24579"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p>
        </p:txBody>
      </p:sp>
      <p:sp>
        <p:nvSpPr>
          <p:cNvPr id="21508"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7E0A5F7-9225-4C2F-97FE-C67ECE24BD2F}" type="slidenum">
              <a:rPr lang="it-IT" smtClean="0"/>
              <a:pPr fontAlgn="base">
                <a:spcBef>
                  <a:spcPct val="0"/>
                </a:spcBef>
                <a:spcAft>
                  <a:spcPct val="0"/>
                </a:spcAft>
                <a:defRPr/>
              </a:pPr>
              <a:t>9</a:t>
            </a:fld>
            <a:endParaRPr lang="it-IT"/>
          </a:p>
        </p:txBody>
      </p:sp>
    </p:spTree>
    <p:extLst>
      <p:ext uri="{BB962C8B-B14F-4D97-AF65-F5344CB8AC3E}">
        <p14:creationId xmlns:p14="http://schemas.microsoft.com/office/powerpoint/2010/main" val="9144835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24579"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p>
        </p:txBody>
      </p:sp>
      <p:sp>
        <p:nvSpPr>
          <p:cNvPr id="21508"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7E0A5F7-9225-4C2F-97FE-C67ECE24BD2F}" type="slidenum">
              <a:rPr lang="it-IT" smtClean="0"/>
              <a:pPr fontAlgn="base">
                <a:spcBef>
                  <a:spcPct val="0"/>
                </a:spcBef>
                <a:spcAft>
                  <a:spcPct val="0"/>
                </a:spcAft>
                <a:defRPr/>
              </a:pPr>
              <a:t>10</a:t>
            </a:fld>
            <a:endParaRPr lang="it-IT"/>
          </a:p>
        </p:txBody>
      </p:sp>
    </p:spTree>
    <p:extLst>
      <p:ext uri="{BB962C8B-B14F-4D97-AF65-F5344CB8AC3E}">
        <p14:creationId xmlns:p14="http://schemas.microsoft.com/office/powerpoint/2010/main" val="23190292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24579"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p>
        </p:txBody>
      </p:sp>
      <p:sp>
        <p:nvSpPr>
          <p:cNvPr id="21508"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7E0A5F7-9225-4C2F-97FE-C67ECE24BD2F}" type="slidenum">
              <a:rPr lang="it-IT" smtClean="0"/>
              <a:pPr fontAlgn="base">
                <a:spcBef>
                  <a:spcPct val="0"/>
                </a:spcBef>
                <a:spcAft>
                  <a:spcPct val="0"/>
                </a:spcAft>
                <a:defRPr/>
              </a:pPr>
              <a:t>11</a:t>
            </a:fld>
            <a:endParaRPr lang="it-IT"/>
          </a:p>
        </p:txBody>
      </p:sp>
    </p:spTree>
    <p:extLst>
      <p:ext uri="{BB962C8B-B14F-4D97-AF65-F5344CB8AC3E}">
        <p14:creationId xmlns:p14="http://schemas.microsoft.com/office/powerpoint/2010/main" val="1222205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51DADAD-2F34-4022-A184-F083356797B9}"/>
              </a:ext>
            </a:extLst>
          </p:cNvPr>
          <p:cNvSpPr>
            <a:spLocks noGrp="1"/>
          </p:cNvSpPr>
          <p:nvPr>
            <p:ph type="ctrTitle"/>
          </p:nvPr>
        </p:nvSpPr>
        <p:spPr>
          <a:xfrm>
            <a:off x="1143000" y="1122363"/>
            <a:ext cx="6858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05C51914-BC44-418C-AD6D-4D5E224ABCE3}"/>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4FCE4759-C056-49C8-8DEF-ED1BAAE6CD1C}"/>
              </a:ext>
            </a:extLst>
          </p:cNvPr>
          <p:cNvSpPr>
            <a:spLocks noGrp="1"/>
          </p:cNvSpPr>
          <p:nvPr>
            <p:ph type="dt" sz="half" idx="10"/>
          </p:nvPr>
        </p:nvSpPr>
        <p:spPr/>
        <p:txBody>
          <a:bodyPr/>
          <a:lstStyle/>
          <a:p>
            <a:fld id="{89FFBBE7-1296-4F24-A470-4DF09D210437}" type="datetime1">
              <a:rPr lang="it-IT" smtClean="0"/>
              <a:t>13/12/2019</a:t>
            </a:fld>
            <a:endParaRPr lang="it-IT"/>
          </a:p>
        </p:txBody>
      </p:sp>
      <p:sp>
        <p:nvSpPr>
          <p:cNvPr id="5" name="Segnaposto piè di pagina 4">
            <a:extLst>
              <a:ext uri="{FF2B5EF4-FFF2-40B4-BE49-F238E27FC236}">
                <a16:creationId xmlns:a16="http://schemas.microsoft.com/office/drawing/2014/main" id="{60FC6BAF-E59A-4857-97D1-8C9BE7B22079}"/>
              </a:ext>
            </a:extLst>
          </p:cNvPr>
          <p:cNvSpPr>
            <a:spLocks noGrp="1"/>
          </p:cNvSpPr>
          <p:nvPr>
            <p:ph type="ftr" sz="quarter" idx="11"/>
          </p:nvPr>
        </p:nvSpPr>
        <p:spPr/>
        <p:txBody>
          <a:bodyPr/>
          <a:lstStyle/>
          <a:p>
            <a:r>
              <a:rPr lang="it-IT"/>
              <a:t>Ordine degli Ingegneri della provincia di Brescia - Assemblea Ordinaria – 06/12/2017 #preventivo2018</a:t>
            </a:r>
          </a:p>
        </p:txBody>
      </p:sp>
      <p:sp>
        <p:nvSpPr>
          <p:cNvPr id="6" name="Segnaposto numero diapositiva 5">
            <a:extLst>
              <a:ext uri="{FF2B5EF4-FFF2-40B4-BE49-F238E27FC236}">
                <a16:creationId xmlns:a16="http://schemas.microsoft.com/office/drawing/2014/main" id="{709279AF-7B6D-40D9-977B-3B67DCA7EE64}"/>
              </a:ext>
            </a:extLst>
          </p:cNvPr>
          <p:cNvSpPr>
            <a:spLocks noGrp="1"/>
          </p:cNvSpPr>
          <p:nvPr>
            <p:ph type="sldNum" sz="quarter" idx="12"/>
          </p:nvPr>
        </p:nvSpPr>
        <p:spPr/>
        <p:txBody>
          <a:bodyPr/>
          <a:lstStyle/>
          <a:p>
            <a:fld id="{949E479F-9ADC-46C1-B9D5-29E984450E0E}" type="slidenum">
              <a:rPr lang="it-IT" smtClean="0"/>
              <a:t>‹N›</a:t>
            </a:fld>
            <a:endParaRPr lang="it-IT"/>
          </a:p>
        </p:txBody>
      </p:sp>
    </p:spTree>
    <p:extLst>
      <p:ext uri="{BB962C8B-B14F-4D97-AF65-F5344CB8AC3E}">
        <p14:creationId xmlns:p14="http://schemas.microsoft.com/office/powerpoint/2010/main" val="3308071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BA3ED4-C293-45EE-ABE3-1D1D5EB89663}"/>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ABEF61C7-46B4-43CF-B124-9E970038AE7E}"/>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CA96EA2-2F98-40F2-BE44-459CF19DC8D0}"/>
              </a:ext>
            </a:extLst>
          </p:cNvPr>
          <p:cNvSpPr>
            <a:spLocks noGrp="1"/>
          </p:cNvSpPr>
          <p:nvPr>
            <p:ph type="dt" sz="half" idx="10"/>
          </p:nvPr>
        </p:nvSpPr>
        <p:spPr/>
        <p:txBody>
          <a:bodyPr/>
          <a:lstStyle/>
          <a:p>
            <a:fld id="{3ADE3DFE-8DF1-4C66-80D0-AD641559636F}" type="datetime1">
              <a:rPr lang="it-IT" smtClean="0"/>
              <a:t>13/12/2019</a:t>
            </a:fld>
            <a:endParaRPr lang="it-IT"/>
          </a:p>
        </p:txBody>
      </p:sp>
      <p:sp>
        <p:nvSpPr>
          <p:cNvPr id="5" name="Segnaposto piè di pagina 4">
            <a:extLst>
              <a:ext uri="{FF2B5EF4-FFF2-40B4-BE49-F238E27FC236}">
                <a16:creationId xmlns:a16="http://schemas.microsoft.com/office/drawing/2014/main" id="{CFBD8020-7C18-4ECB-BFF1-72101DE25FAD}"/>
              </a:ext>
            </a:extLst>
          </p:cNvPr>
          <p:cNvSpPr>
            <a:spLocks noGrp="1"/>
          </p:cNvSpPr>
          <p:nvPr>
            <p:ph type="ftr" sz="quarter" idx="11"/>
          </p:nvPr>
        </p:nvSpPr>
        <p:spPr/>
        <p:txBody>
          <a:bodyPr/>
          <a:lstStyle/>
          <a:p>
            <a:r>
              <a:rPr lang="it-IT"/>
              <a:t>Ordine degli Ingegneri della provincia di Brescia - Assemblea Ordinaria – 06/12/2017 #preventivo2018</a:t>
            </a:r>
          </a:p>
        </p:txBody>
      </p:sp>
      <p:sp>
        <p:nvSpPr>
          <p:cNvPr id="6" name="Segnaposto numero diapositiva 5">
            <a:extLst>
              <a:ext uri="{FF2B5EF4-FFF2-40B4-BE49-F238E27FC236}">
                <a16:creationId xmlns:a16="http://schemas.microsoft.com/office/drawing/2014/main" id="{4E0FCD53-A465-4A69-9E37-D3041A7CDF20}"/>
              </a:ext>
            </a:extLst>
          </p:cNvPr>
          <p:cNvSpPr>
            <a:spLocks noGrp="1"/>
          </p:cNvSpPr>
          <p:nvPr>
            <p:ph type="sldNum" sz="quarter" idx="12"/>
          </p:nvPr>
        </p:nvSpPr>
        <p:spPr/>
        <p:txBody>
          <a:bodyPr/>
          <a:lstStyle/>
          <a:p>
            <a:fld id="{949E479F-9ADC-46C1-B9D5-29E984450E0E}" type="slidenum">
              <a:rPr lang="it-IT" smtClean="0"/>
              <a:t>‹N›</a:t>
            </a:fld>
            <a:endParaRPr lang="it-IT"/>
          </a:p>
        </p:txBody>
      </p:sp>
    </p:spTree>
    <p:extLst>
      <p:ext uri="{BB962C8B-B14F-4D97-AF65-F5344CB8AC3E}">
        <p14:creationId xmlns:p14="http://schemas.microsoft.com/office/powerpoint/2010/main" val="1339183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F9927FFC-D445-4934-A7D9-BBDEBE5B15C6}"/>
              </a:ext>
            </a:extLst>
          </p:cNvPr>
          <p:cNvSpPr>
            <a:spLocks noGrp="1"/>
          </p:cNvSpPr>
          <p:nvPr>
            <p:ph type="title" orient="vert"/>
          </p:nvPr>
        </p:nvSpPr>
        <p:spPr>
          <a:xfrm>
            <a:off x="6543675" y="365125"/>
            <a:ext cx="1971675"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49A5AF7F-AF2C-4F00-AB46-AED58BF0B6B6}"/>
              </a:ext>
            </a:extLst>
          </p:cNvPr>
          <p:cNvSpPr>
            <a:spLocks noGrp="1"/>
          </p:cNvSpPr>
          <p:nvPr>
            <p:ph type="body" orient="vert" idx="1"/>
          </p:nvPr>
        </p:nvSpPr>
        <p:spPr>
          <a:xfrm>
            <a:off x="628650" y="365125"/>
            <a:ext cx="5762625"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F92E6B5-3920-4FFD-A72B-9A3F08A11564}"/>
              </a:ext>
            </a:extLst>
          </p:cNvPr>
          <p:cNvSpPr>
            <a:spLocks noGrp="1"/>
          </p:cNvSpPr>
          <p:nvPr>
            <p:ph type="dt" sz="half" idx="10"/>
          </p:nvPr>
        </p:nvSpPr>
        <p:spPr/>
        <p:txBody>
          <a:bodyPr/>
          <a:lstStyle/>
          <a:p>
            <a:fld id="{56E1893B-8D8E-4AFF-B4BE-C193168BE689}" type="datetime1">
              <a:rPr lang="it-IT" smtClean="0"/>
              <a:t>13/12/2019</a:t>
            </a:fld>
            <a:endParaRPr lang="it-IT"/>
          </a:p>
        </p:txBody>
      </p:sp>
      <p:sp>
        <p:nvSpPr>
          <p:cNvPr id="5" name="Segnaposto piè di pagina 4">
            <a:extLst>
              <a:ext uri="{FF2B5EF4-FFF2-40B4-BE49-F238E27FC236}">
                <a16:creationId xmlns:a16="http://schemas.microsoft.com/office/drawing/2014/main" id="{6FC3A2A3-744D-49E3-B361-A7F2E1A8B29F}"/>
              </a:ext>
            </a:extLst>
          </p:cNvPr>
          <p:cNvSpPr>
            <a:spLocks noGrp="1"/>
          </p:cNvSpPr>
          <p:nvPr>
            <p:ph type="ftr" sz="quarter" idx="11"/>
          </p:nvPr>
        </p:nvSpPr>
        <p:spPr/>
        <p:txBody>
          <a:bodyPr/>
          <a:lstStyle/>
          <a:p>
            <a:r>
              <a:rPr lang="it-IT"/>
              <a:t>Ordine degli Ingegneri della provincia di Brescia - Assemblea Ordinaria – 06/12/2017 #preventivo2018</a:t>
            </a:r>
          </a:p>
        </p:txBody>
      </p:sp>
      <p:sp>
        <p:nvSpPr>
          <p:cNvPr id="6" name="Segnaposto numero diapositiva 5">
            <a:extLst>
              <a:ext uri="{FF2B5EF4-FFF2-40B4-BE49-F238E27FC236}">
                <a16:creationId xmlns:a16="http://schemas.microsoft.com/office/drawing/2014/main" id="{A464FF7F-145A-49A5-8B7F-59255D62FCF5}"/>
              </a:ext>
            </a:extLst>
          </p:cNvPr>
          <p:cNvSpPr>
            <a:spLocks noGrp="1"/>
          </p:cNvSpPr>
          <p:nvPr>
            <p:ph type="sldNum" sz="quarter" idx="12"/>
          </p:nvPr>
        </p:nvSpPr>
        <p:spPr/>
        <p:txBody>
          <a:bodyPr/>
          <a:lstStyle/>
          <a:p>
            <a:fld id="{949E479F-9ADC-46C1-B9D5-29E984450E0E}" type="slidenum">
              <a:rPr lang="it-IT" smtClean="0"/>
              <a:t>‹N›</a:t>
            </a:fld>
            <a:endParaRPr lang="it-IT"/>
          </a:p>
        </p:txBody>
      </p:sp>
    </p:spTree>
    <p:extLst>
      <p:ext uri="{BB962C8B-B14F-4D97-AF65-F5344CB8AC3E}">
        <p14:creationId xmlns:p14="http://schemas.microsoft.com/office/powerpoint/2010/main" val="465954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16BE81A-56C2-426E-84FC-723F7240322F}"/>
              </a:ext>
            </a:extLst>
          </p:cNvPr>
          <p:cNvSpPr>
            <a:spLocks noGrp="1"/>
          </p:cNvSpPr>
          <p:nvPr>
            <p:ph type="ctrTitle"/>
          </p:nvPr>
        </p:nvSpPr>
        <p:spPr>
          <a:xfrm>
            <a:off x="1143000" y="1122363"/>
            <a:ext cx="6858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B2A75D01-E647-4441-97ED-02389109802F}"/>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BBEBCB5B-7353-4BD4-977A-837DC452A556}"/>
              </a:ext>
            </a:extLst>
          </p:cNvPr>
          <p:cNvSpPr>
            <a:spLocks noGrp="1"/>
          </p:cNvSpPr>
          <p:nvPr>
            <p:ph type="dt" sz="half" idx="10"/>
          </p:nvPr>
        </p:nvSpPr>
        <p:spPr/>
        <p:txBody>
          <a:bodyPr/>
          <a:lstStyle/>
          <a:p>
            <a:fld id="{59C8CF32-4E0F-4182-854E-20BAF3AF2377}" type="datetime1">
              <a:rPr lang="it-IT" smtClean="0"/>
              <a:t>13/12/2019</a:t>
            </a:fld>
            <a:endParaRPr lang="it-IT"/>
          </a:p>
        </p:txBody>
      </p:sp>
      <p:sp>
        <p:nvSpPr>
          <p:cNvPr id="5" name="Segnaposto piè di pagina 4">
            <a:extLst>
              <a:ext uri="{FF2B5EF4-FFF2-40B4-BE49-F238E27FC236}">
                <a16:creationId xmlns:a16="http://schemas.microsoft.com/office/drawing/2014/main" id="{3F60498E-5458-44EA-9AE8-CFCC41293F62}"/>
              </a:ext>
            </a:extLst>
          </p:cNvPr>
          <p:cNvSpPr>
            <a:spLocks noGrp="1"/>
          </p:cNvSpPr>
          <p:nvPr>
            <p:ph type="ftr" sz="quarter" idx="11"/>
          </p:nvPr>
        </p:nvSpPr>
        <p:spPr/>
        <p:txBody>
          <a:bodyPr/>
          <a:lstStyle/>
          <a:p>
            <a:r>
              <a:rPr lang="it-IT"/>
              <a:t>Ordine degli Ingegneri della provincia di Brescia - Assemblea Ordinaria – 06/12/2017 #preventivo2018</a:t>
            </a:r>
          </a:p>
        </p:txBody>
      </p:sp>
      <p:sp>
        <p:nvSpPr>
          <p:cNvPr id="6" name="Segnaposto numero diapositiva 5">
            <a:extLst>
              <a:ext uri="{FF2B5EF4-FFF2-40B4-BE49-F238E27FC236}">
                <a16:creationId xmlns:a16="http://schemas.microsoft.com/office/drawing/2014/main" id="{4F891C11-75A5-4759-AA8F-91D050A0D6B8}"/>
              </a:ext>
            </a:extLst>
          </p:cNvPr>
          <p:cNvSpPr>
            <a:spLocks noGrp="1"/>
          </p:cNvSpPr>
          <p:nvPr>
            <p:ph type="sldNum" sz="quarter" idx="12"/>
          </p:nvPr>
        </p:nvSpPr>
        <p:spPr/>
        <p:txBody>
          <a:bodyPr/>
          <a:lstStyle/>
          <a:p>
            <a:fld id="{EC2BC943-E5EC-4CFC-9734-FDF58420EDFB}" type="slidenum">
              <a:rPr lang="it-IT" smtClean="0"/>
              <a:t>‹N›</a:t>
            </a:fld>
            <a:endParaRPr lang="it-IT"/>
          </a:p>
        </p:txBody>
      </p:sp>
    </p:spTree>
    <p:extLst>
      <p:ext uri="{BB962C8B-B14F-4D97-AF65-F5344CB8AC3E}">
        <p14:creationId xmlns:p14="http://schemas.microsoft.com/office/powerpoint/2010/main" val="12572858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04ED29-061D-4708-8CD1-633137207137}"/>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63FE1BF-85C5-45BD-8D7E-B410FBC84372}"/>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09FF1D2-D5A5-485B-BA3B-2BFAD9101F37}"/>
              </a:ext>
            </a:extLst>
          </p:cNvPr>
          <p:cNvSpPr>
            <a:spLocks noGrp="1"/>
          </p:cNvSpPr>
          <p:nvPr>
            <p:ph type="dt" sz="half" idx="10"/>
          </p:nvPr>
        </p:nvSpPr>
        <p:spPr/>
        <p:txBody>
          <a:bodyPr/>
          <a:lstStyle/>
          <a:p>
            <a:fld id="{116CD4AC-87A0-4E45-92C3-E822D8BD0762}" type="datetime1">
              <a:rPr lang="it-IT" smtClean="0"/>
              <a:t>13/12/2019</a:t>
            </a:fld>
            <a:endParaRPr lang="it-IT"/>
          </a:p>
        </p:txBody>
      </p:sp>
      <p:sp>
        <p:nvSpPr>
          <p:cNvPr id="5" name="Segnaposto piè di pagina 4">
            <a:extLst>
              <a:ext uri="{FF2B5EF4-FFF2-40B4-BE49-F238E27FC236}">
                <a16:creationId xmlns:a16="http://schemas.microsoft.com/office/drawing/2014/main" id="{B5FAEF58-9B3F-4812-AD08-420F0D738EB5}"/>
              </a:ext>
            </a:extLst>
          </p:cNvPr>
          <p:cNvSpPr>
            <a:spLocks noGrp="1"/>
          </p:cNvSpPr>
          <p:nvPr>
            <p:ph type="ftr" sz="quarter" idx="11"/>
          </p:nvPr>
        </p:nvSpPr>
        <p:spPr/>
        <p:txBody>
          <a:bodyPr/>
          <a:lstStyle/>
          <a:p>
            <a:r>
              <a:rPr lang="it-IT"/>
              <a:t>Ordine degli Ingegneri della provincia di Brescia - Assemblea Ordinaria – 06/12/2017 #preventivo2018</a:t>
            </a:r>
          </a:p>
        </p:txBody>
      </p:sp>
      <p:sp>
        <p:nvSpPr>
          <p:cNvPr id="6" name="Segnaposto numero diapositiva 5">
            <a:extLst>
              <a:ext uri="{FF2B5EF4-FFF2-40B4-BE49-F238E27FC236}">
                <a16:creationId xmlns:a16="http://schemas.microsoft.com/office/drawing/2014/main" id="{6B230EAB-F05E-4FAC-95BA-E81E33A0B998}"/>
              </a:ext>
            </a:extLst>
          </p:cNvPr>
          <p:cNvSpPr>
            <a:spLocks noGrp="1"/>
          </p:cNvSpPr>
          <p:nvPr>
            <p:ph type="sldNum" sz="quarter" idx="12"/>
          </p:nvPr>
        </p:nvSpPr>
        <p:spPr/>
        <p:txBody>
          <a:bodyPr/>
          <a:lstStyle/>
          <a:p>
            <a:fld id="{EC2BC943-E5EC-4CFC-9734-FDF58420EDFB}" type="slidenum">
              <a:rPr lang="it-IT" smtClean="0"/>
              <a:t>‹N›</a:t>
            </a:fld>
            <a:endParaRPr lang="it-IT"/>
          </a:p>
        </p:txBody>
      </p:sp>
    </p:spTree>
    <p:extLst>
      <p:ext uri="{BB962C8B-B14F-4D97-AF65-F5344CB8AC3E}">
        <p14:creationId xmlns:p14="http://schemas.microsoft.com/office/powerpoint/2010/main" val="30455811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5339311-024F-4FA9-9C7A-04D38FC8D846}"/>
              </a:ext>
            </a:extLst>
          </p:cNvPr>
          <p:cNvSpPr>
            <a:spLocks noGrp="1"/>
          </p:cNvSpPr>
          <p:nvPr>
            <p:ph type="title"/>
          </p:nvPr>
        </p:nvSpPr>
        <p:spPr>
          <a:xfrm>
            <a:off x="623888" y="1709738"/>
            <a:ext cx="78867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46948AF7-0741-4BA2-B17C-79CFFB2FBD63}"/>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FED4E655-B6DC-42BE-BB5D-412F926BBADE}"/>
              </a:ext>
            </a:extLst>
          </p:cNvPr>
          <p:cNvSpPr>
            <a:spLocks noGrp="1"/>
          </p:cNvSpPr>
          <p:nvPr>
            <p:ph type="dt" sz="half" idx="10"/>
          </p:nvPr>
        </p:nvSpPr>
        <p:spPr/>
        <p:txBody>
          <a:bodyPr/>
          <a:lstStyle/>
          <a:p>
            <a:fld id="{26E53CEC-17E9-489F-9A7E-14B24BDDD99A}" type="datetime1">
              <a:rPr lang="it-IT" smtClean="0"/>
              <a:t>13/12/2019</a:t>
            </a:fld>
            <a:endParaRPr lang="it-IT"/>
          </a:p>
        </p:txBody>
      </p:sp>
      <p:sp>
        <p:nvSpPr>
          <p:cNvPr id="5" name="Segnaposto piè di pagina 4">
            <a:extLst>
              <a:ext uri="{FF2B5EF4-FFF2-40B4-BE49-F238E27FC236}">
                <a16:creationId xmlns:a16="http://schemas.microsoft.com/office/drawing/2014/main" id="{0B6745AD-547A-4625-9B2D-22F5330A1D1A}"/>
              </a:ext>
            </a:extLst>
          </p:cNvPr>
          <p:cNvSpPr>
            <a:spLocks noGrp="1"/>
          </p:cNvSpPr>
          <p:nvPr>
            <p:ph type="ftr" sz="quarter" idx="11"/>
          </p:nvPr>
        </p:nvSpPr>
        <p:spPr/>
        <p:txBody>
          <a:bodyPr/>
          <a:lstStyle/>
          <a:p>
            <a:r>
              <a:rPr lang="it-IT"/>
              <a:t>Ordine degli Ingegneri della provincia di Brescia - Assemblea Ordinaria – 06/12/2017 #preventivo2018</a:t>
            </a:r>
          </a:p>
        </p:txBody>
      </p:sp>
      <p:sp>
        <p:nvSpPr>
          <p:cNvPr id="6" name="Segnaposto numero diapositiva 5">
            <a:extLst>
              <a:ext uri="{FF2B5EF4-FFF2-40B4-BE49-F238E27FC236}">
                <a16:creationId xmlns:a16="http://schemas.microsoft.com/office/drawing/2014/main" id="{5934C649-DC70-4400-9CB1-1C7D46B2A8DF}"/>
              </a:ext>
            </a:extLst>
          </p:cNvPr>
          <p:cNvSpPr>
            <a:spLocks noGrp="1"/>
          </p:cNvSpPr>
          <p:nvPr>
            <p:ph type="sldNum" sz="quarter" idx="12"/>
          </p:nvPr>
        </p:nvSpPr>
        <p:spPr/>
        <p:txBody>
          <a:bodyPr/>
          <a:lstStyle/>
          <a:p>
            <a:fld id="{EC2BC943-E5EC-4CFC-9734-FDF58420EDFB}" type="slidenum">
              <a:rPr lang="it-IT" smtClean="0"/>
              <a:t>‹N›</a:t>
            </a:fld>
            <a:endParaRPr lang="it-IT"/>
          </a:p>
        </p:txBody>
      </p:sp>
    </p:spTree>
    <p:extLst>
      <p:ext uri="{BB962C8B-B14F-4D97-AF65-F5344CB8AC3E}">
        <p14:creationId xmlns:p14="http://schemas.microsoft.com/office/powerpoint/2010/main" val="7798986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F4454B-5545-4EB4-AC76-A9A41206E117}"/>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5B2F6F3-7761-4C90-9E27-C86D4D6E2553}"/>
              </a:ext>
            </a:extLst>
          </p:cNvPr>
          <p:cNvSpPr>
            <a:spLocks noGrp="1"/>
          </p:cNvSpPr>
          <p:nvPr>
            <p:ph sz="half" idx="1"/>
          </p:nvPr>
        </p:nvSpPr>
        <p:spPr>
          <a:xfrm>
            <a:off x="628650" y="1825625"/>
            <a:ext cx="386715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CAA5FA59-D08F-4FCD-8A4C-5B378413FCEF}"/>
              </a:ext>
            </a:extLst>
          </p:cNvPr>
          <p:cNvSpPr>
            <a:spLocks noGrp="1"/>
          </p:cNvSpPr>
          <p:nvPr>
            <p:ph sz="half" idx="2"/>
          </p:nvPr>
        </p:nvSpPr>
        <p:spPr>
          <a:xfrm>
            <a:off x="4648200" y="1825625"/>
            <a:ext cx="386715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88841DFC-9578-433A-A55A-B3D9507836A8}"/>
              </a:ext>
            </a:extLst>
          </p:cNvPr>
          <p:cNvSpPr>
            <a:spLocks noGrp="1"/>
          </p:cNvSpPr>
          <p:nvPr>
            <p:ph type="dt" sz="half" idx="10"/>
          </p:nvPr>
        </p:nvSpPr>
        <p:spPr/>
        <p:txBody>
          <a:bodyPr/>
          <a:lstStyle/>
          <a:p>
            <a:fld id="{F8BCC7AE-AB24-46DD-9F54-A4015DB3BB3B}" type="datetime1">
              <a:rPr lang="it-IT" smtClean="0"/>
              <a:t>13/12/2019</a:t>
            </a:fld>
            <a:endParaRPr lang="it-IT"/>
          </a:p>
        </p:txBody>
      </p:sp>
      <p:sp>
        <p:nvSpPr>
          <p:cNvPr id="6" name="Segnaposto piè di pagina 5">
            <a:extLst>
              <a:ext uri="{FF2B5EF4-FFF2-40B4-BE49-F238E27FC236}">
                <a16:creationId xmlns:a16="http://schemas.microsoft.com/office/drawing/2014/main" id="{19A6EF8F-7A1F-468F-B1B3-BB0DC61EE65F}"/>
              </a:ext>
            </a:extLst>
          </p:cNvPr>
          <p:cNvSpPr>
            <a:spLocks noGrp="1"/>
          </p:cNvSpPr>
          <p:nvPr>
            <p:ph type="ftr" sz="quarter" idx="11"/>
          </p:nvPr>
        </p:nvSpPr>
        <p:spPr/>
        <p:txBody>
          <a:bodyPr/>
          <a:lstStyle/>
          <a:p>
            <a:r>
              <a:rPr lang="it-IT"/>
              <a:t>Ordine degli Ingegneri della provincia di Brescia - Assemblea Ordinaria – 06/12/2017 #preventivo2018</a:t>
            </a:r>
          </a:p>
        </p:txBody>
      </p:sp>
      <p:sp>
        <p:nvSpPr>
          <p:cNvPr id="7" name="Segnaposto numero diapositiva 6">
            <a:extLst>
              <a:ext uri="{FF2B5EF4-FFF2-40B4-BE49-F238E27FC236}">
                <a16:creationId xmlns:a16="http://schemas.microsoft.com/office/drawing/2014/main" id="{673D95D3-31EB-4973-9922-788C98DE36BD}"/>
              </a:ext>
            </a:extLst>
          </p:cNvPr>
          <p:cNvSpPr>
            <a:spLocks noGrp="1"/>
          </p:cNvSpPr>
          <p:nvPr>
            <p:ph type="sldNum" sz="quarter" idx="12"/>
          </p:nvPr>
        </p:nvSpPr>
        <p:spPr/>
        <p:txBody>
          <a:bodyPr/>
          <a:lstStyle/>
          <a:p>
            <a:fld id="{EC2BC943-E5EC-4CFC-9734-FDF58420EDFB}" type="slidenum">
              <a:rPr lang="it-IT" smtClean="0"/>
              <a:t>‹N›</a:t>
            </a:fld>
            <a:endParaRPr lang="it-IT"/>
          </a:p>
        </p:txBody>
      </p:sp>
    </p:spTree>
    <p:extLst>
      <p:ext uri="{BB962C8B-B14F-4D97-AF65-F5344CB8AC3E}">
        <p14:creationId xmlns:p14="http://schemas.microsoft.com/office/powerpoint/2010/main" val="3128947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E3F0EA2-2C14-4DA0-932C-839E05123622}"/>
              </a:ext>
            </a:extLst>
          </p:cNvPr>
          <p:cNvSpPr>
            <a:spLocks noGrp="1"/>
          </p:cNvSpPr>
          <p:nvPr>
            <p:ph type="title"/>
          </p:nvPr>
        </p:nvSpPr>
        <p:spPr>
          <a:xfrm>
            <a:off x="630238" y="365125"/>
            <a:ext cx="78867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34B81993-715D-43D4-9B06-559454E9742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8436FA5D-5440-4C19-BDDD-5A76884C9786}"/>
              </a:ext>
            </a:extLst>
          </p:cNvPr>
          <p:cNvSpPr>
            <a:spLocks noGrp="1"/>
          </p:cNvSpPr>
          <p:nvPr>
            <p:ph sz="half" idx="2"/>
          </p:nvPr>
        </p:nvSpPr>
        <p:spPr>
          <a:xfrm>
            <a:off x="630238" y="2505075"/>
            <a:ext cx="386873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5B3FD493-2FEE-4151-A2EC-79AA7D09D82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ADB9D742-E86D-4B91-9FF0-69D51B7204D4}"/>
              </a:ext>
            </a:extLst>
          </p:cNvPr>
          <p:cNvSpPr>
            <a:spLocks noGrp="1"/>
          </p:cNvSpPr>
          <p:nvPr>
            <p:ph sz="quarter" idx="4"/>
          </p:nvPr>
        </p:nvSpPr>
        <p:spPr>
          <a:xfrm>
            <a:off x="4629150" y="2505075"/>
            <a:ext cx="38877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D1D2B0A4-A3B2-4264-A731-8600AA000DC0}"/>
              </a:ext>
            </a:extLst>
          </p:cNvPr>
          <p:cNvSpPr>
            <a:spLocks noGrp="1"/>
          </p:cNvSpPr>
          <p:nvPr>
            <p:ph type="dt" sz="half" idx="10"/>
          </p:nvPr>
        </p:nvSpPr>
        <p:spPr/>
        <p:txBody>
          <a:bodyPr/>
          <a:lstStyle/>
          <a:p>
            <a:fld id="{AD3EAEBC-0681-4F3D-869D-36D662E36C70}" type="datetime1">
              <a:rPr lang="it-IT" smtClean="0"/>
              <a:t>13/12/2019</a:t>
            </a:fld>
            <a:endParaRPr lang="it-IT"/>
          </a:p>
        </p:txBody>
      </p:sp>
      <p:sp>
        <p:nvSpPr>
          <p:cNvPr id="8" name="Segnaposto piè di pagina 7">
            <a:extLst>
              <a:ext uri="{FF2B5EF4-FFF2-40B4-BE49-F238E27FC236}">
                <a16:creationId xmlns:a16="http://schemas.microsoft.com/office/drawing/2014/main" id="{CCD47478-E26B-4BD0-8CDB-85B2C3B3B0E8}"/>
              </a:ext>
            </a:extLst>
          </p:cNvPr>
          <p:cNvSpPr>
            <a:spLocks noGrp="1"/>
          </p:cNvSpPr>
          <p:nvPr>
            <p:ph type="ftr" sz="quarter" idx="11"/>
          </p:nvPr>
        </p:nvSpPr>
        <p:spPr/>
        <p:txBody>
          <a:bodyPr/>
          <a:lstStyle/>
          <a:p>
            <a:r>
              <a:rPr lang="it-IT"/>
              <a:t>Ordine degli Ingegneri della provincia di Brescia - Assemblea Ordinaria – 06/12/2017 #preventivo2018</a:t>
            </a:r>
          </a:p>
        </p:txBody>
      </p:sp>
      <p:sp>
        <p:nvSpPr>
          <p:cNvPr id="9" name="Segnaposto numero diapositiva 8">
            <a:extLst>
              <a:ext uri="{FF2B5EF4-FFF2-40B4-BE49-F238E27FC236}">
                <a16:creationId xmlns:a16="http://schemas.microsoft.com/office/drawing/2014/main" id="{539EF98C-741A-4193-B289-4EA8F72685DA}"/>
              </a:ext>
            </a:extLst>
          </p:cNvPr>
          <p:cNvSpPr>
            <a:spLocks noGrp="1"/>
          </p:cNvSpPr>
          <p:nvPr>
            <p:ph type="sldNum" sz="quarter" idx="12"/>
          </p:nvPr>
        </p:nvSpPr>
        <p:spPr/>
        <p:txBody>
          <a:bodyPr/>
          <a:lstStyle/>
          <a:p>
            <a:fld id="{EC2BC943-E5EC-4CFC-9734-FDF58420EDFB}" type="slidenum">
              <a:rPr lang="it-IT" smtClean="0"/>
              <a:t>‹N›</a:t>
            </a:fld>
            <a:endParaRPr lang="it-IT"/>
          </a:p>
        </p:txBody>
      </p:sp>
    </p:spTree>
    <p:extLst>
      <p:ext uri="{BB962C8B-B14F-4D97-AF65-F5344CB8AC3E}">
        <p14:creationId xmlns:p14="http://schemas.microsoft.com/office/powerpoint/2010/main" val="18388485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7537D3-446A-4DF9-A978-13E64F126B8D}"/>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81A28245-3E77-4CF5-8EA7-0A40789C6719}"/>
              </a:ext>
            </a:extLst>
          </p:cNvPr>
          <p:cNvSpPr>
            <a:spLocks noGrp="1"/>
          </p:cNvSpPr>
          <p:nvPr>
            <p:ph type="dt" sz="half" idx="10"/>
          </p:nvPr>
        </p:nvSpPr>
        <p:spPr/>
        <p:txBody>
          <a:bodyPr/>
          <a:lstStyle/>
          <a:p>
            <a:fld id="{DBB5053F-E130-4F79-AC39-6BB5B2FBDE6D}" type="datetime1">
              <a:rPr lang="it-IT" smtClean="0"/>
              <a:t>13/12/2019</a:t>
            </a:fld>
            <a:endParaRPr lang="it-IT"/>
          </a:p>
        </p:txBody>
      </p:sp>
      <p:sp>
        <p:nvSpPr>
          <p:cNvPr id="4" name="Segnaposto piè di pagina 3">
            <a:extLst>
              <a:ext uri="{FF2B5EF4-FFF2-40B4-BE49-F238E27FC236}">
                <a16:creationId xmlns:a16="http://schemas.microsoft.com/office/drawing/2014/main" id="{356C2EA1-44C7-493B-BD24-DA6EE839BBEC}"/>
              </a:ext>
            </a:extLst>
          </p:cNvPr>
          <p:cNvSpPr>
            <a:spLocks noGrp="1"/>
          </p:cNvSpPr>
          <p:nvPr>
            <p:ph type="ftr" sz="quarter" idx="11"/>
          </p:nvPr>
        </p:nvSpPr>
        <p:spPr/>
        <p:txBody>
          <a:bodyPr/>
          <a:lstStyle/>
          <a:p>
            <a:r>
              <a:rPr lang="it-IT"/>
              <a:t>Ordine degli Ingegneri della provincia di Brescia - Assemblea Ordinaria – 06/12/2017 #preventivo2018</a:t>
            </a:r>
          </a:p>
        </p:txBody>
      </p:sp>
      <p:sp>
        <p:nvSpPr>
          <p:cNvPr id="5" name="Segnaposto numero diapositiva 4">
            <a:extLst>
              <a:ext uri="{FF2B5EF4-FFF2-40B4-BE49-F238E27FC236}">
                <a16:creationId xmlns:a16="http://schemas.microsoft.com/office/drawing/2014/main" id="{6E43E362-A6B3-41A3-9588-8186E219BECF}"/>
              </a:ext>
            </a:extLst>
          </p:cNvPr>
          <p:cNvSpPr>
            <a:spLocks noGrp="1"/>
          </p:cNvSpPr>
          <p:nvPr>
            <p:ph type="sldNum" sz="quarter" idx="12"/>
          </p:nvPr>
        </p:nvSpPr>
        <p:spPr/>
        <p:txBody>
          <a:bodyPr/>
          <a:lstStyle/>
          <a:p>
            <a:fld id="{EC2BC943-E5EC-4CFC-9734-FDF58420EDFB}" type="slidenum">
              <a:rPr lang="it-IT" smtClean="0"/>
              <a:t>‹N›</a:t>
            </a:fld>
            <a:endParaRPr lang="it-IT"/>
          </a:p>
        </p:txBody>
      </p:sp>
    </p:spTree>
    <p:extLst>
      <p:ext uri="{BB962C8B-B14F-4D97-AF65-F5344CB8AC3E}">
        <p14:creationId xmlns:p14="http://schemas.microsoft.com/office/powerpoint/2010/main" val="14850476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C0436F5B-0D8E-4C48-ABD4-A919ED600420}"/>
              </a:ext>
            </a:extLst>
          </p:cNvPr>
          <p:cNvSpPr>
            <a:spLocks noGrp="1"/>
          </p:cNvSpPr>
          <p:nvPr>
            <p:ph type="dt" sz="half" idx="10"/>
          </p:nvPr>
        </p:nvSpPr>
        <p:spPr/>
        <p:txBody>
          <a:bodyPr/>
          <a:lstStyle/>
          <a:p>
            <a:fld id="{6A63DC82-1E53-4343-8B1F-D81D0A83195B}" type="datetime1">
              <a:rPr lang="it-IT" smtClean="0"/>
              <a:t>13/12/2019</a:t>
            </a:fld>
            <a:endParaRPr lang="it-IT"/>
          </a:p>
        </p:txBody>
      </p:sp>
      <p:sp>
        <p:nvSpPr>
          <p:cNvPr id="3" name="Segnaposto piè di pagina 2">
            <a:extLst>
              <a:ext uri="{FF2B5EF4-FFF2-40B4-BE49-F238E27FC236}">
                <a16:creationId xmlns:a16="http://schemas.microsoft.com/office/drawing/2014/main" id="{3A71C7D9-B646-4F82-A0DF-1D22E32A2431}"/>
              </a:ext>
            </a:extLst>
          </p:cNvPr>
          <p:cNvSpPr>
            <a:spLocks noGrp="1"/>
          </p:cNvSpPr>
          <p:nvPr>
            <p:ph type="ftr" sz="quarter" idx="11"/>
          </p:nvPr>
        </p:nvSpPr>
        <p:spPr/>
        <p:txBody>
          <a:bodyPr/>
          <a:lstStyle/>
          <a:p>
            <a:r>
              <a:rPr lang="it-IT"/>
              <a:t>Ordine degli Ingegneri della provincia di Brescia - Assemblea Ordinaria – 06/12/2017 #preventivo2018</a:t>
            </a:r>
          </a:p>
        </p:txBody>
      </p:sp>
      <p:sp>
        <p:nvSpPr>
          <p:cNvPr id="4" name="Segnaposto numero diapositiva 3">
            <a:extLst>
              <a:ext uri="{FF2B5EF4-FFF2-40B4-BE49-F238E27FC236}">
                <a16:creationId xmlns:a16="http://schemas.microsoft.com/office/drawing/2014/main" id="{35D72B3C-E851-4208-AD4F-862B7A33D91F}"/>
              </a:ext>
            </a:extLst>
          </p:cNvPr>
          <p:cNvSpPr>
            <a:spLocks noGrp="1"/>
          </p:cNvSpPr>
          <p:nvPr>
            <p:ph type="sldNum" sz="quarter" idx="12"/>
          </p:nvPr>
        </p:nvSpPr>
        <p:spPr/>
        <p:txBody>
          <a:bodyPr/>
          <a:lstStyle/>
          <a:p>
            <a:fld id="{EC2BC943-E5EC-4CFC-9734-FDF58420EDFB}" type="slidenum">
              <a:rPr lang="it-IT" smtClean="0"/>
              <a:t>‹N›</a:t>
            </a:fld>
            <a:endParaRPr lang="it-IT"/>
          </a:p>
        </p:txBody>
      </p:sp>
    </p:spTree>
    <p:extLst>
      <p:ext uri="{BB962C8B-B14F-4D97-AF65-F5344CB8AC3E}">
        <p14:creationId xmlns:p14="http://schemas.microsoft.com/office/powerpoint/2010/main" val="3513705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7C22F5-0713-48CB-9951-56F92951BCDA}"/>
              </a:ext>
            </a:extLst>
          </p:cNvPr>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E1FBAB8-113F-4225-83D9-CAC1A0D029CE}"/>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CAB32AFC-21F1-4784-8815-3C169039AB9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EFAA6E33-A8BC-4E6C-B36F-54A6268D91F3}"/>
              </a:ext>
            </a:extLst>
          </p:cNvPr>
          <p:cNvSpPr>
            <a:spLocks noGrp="1"/>
          </p:cNvSpPr>
          <p:nvPr>
            <p:ph type="dt" sz="half" idx="10"/>
          </p:nvPr>
        </p:nvSpPr>
        <p:spPr/>
        <p:txBody>
          <a:bodyPr/>
          <a:lstStyle/>
          <a:p>
            <a:fld id="{6705739A-F5B2-4DA2-B4A6-57C74FAD58D4}" type="datetime1">
              <a:rPr lang="it-IT" smtClean="0"/>
              <a:t>13/12/2019</a:t>
            </a:fld>
            <a:endParaRPr lang="it-IT"/>
          </a:p>
        </p:txBody>
      </p:sp>
      <p:sp>
        <p:nvSpPr>
          <p:cNvPr id="6" name="Segnaposto piè di pagina 5">
            <a:extLst>
              <a:ext uri="{FF2B5EF4-FFF2-40B4-BE49-F238E27FC236}">
                <a16:creationId xmlns:a16="http://schemas.microsoft.com/office/drawing/2014/main" id="{89C96B4F-006A-4CF3-A02C-65D192AE262B}"/>
              </a:ext>
            </a:extLst>
          </p:cNvPr>
          <p:cNvSpPr>
            <a:spLocks noGrp="1"/>
          </p:cNvSpPr>
          <p:nvPr>
            <p:ph type="ftr" sz="quarter" idx="11"/>
          </p:nvPr>
        </p:nvSpPr>
        <p:spPr/>
        <p:txBody>
          <a:bodyPr/>
          <a:lstStyle/>
          <a:p>
            <a:r>
              <a:rPr lang="it-IT"/>
              <a:t>Ordine degli Ingegneri della provincia di Brescia - Assemblea Ordinaria – 06/12/2017 #preventivo2018</a:t>
            </a:r>
          </a:p>
        </p:txBody>
      </p:sp>
      <p:sp>
        <p:nvSpPr>
          <p:cNvPr id="7" name="Segnaposto numero diapositiva 6">
            <a:extLst>
              <a:ext uri="{FF2B5EF4-FFF2-40B4-BE49-F238E27FC236}">
                <a16:creationId xmlns:a16="http://schemas.microsoft.com/office/drawing/2014/main" id="{F8E1B670-93B0-4341-855F-73E11DD49F38}"/>
              </a:ext>
            </a:extLst>
          </p:cNvPr>
          <p:cNvSpPr>
            <a:spLocks noGrp="1"/>
          </p:cNvSpPr>
          <p:nvPr>
            <p:ph type="sldNum" sz="quarter" idx="12"/>
          </p:nvPr>
        </p:nvSpPr>
        <p:spPr/>
        <p:txBody>
          <a:bodyPr/>
          <a:lstStyle/>
          <a:p>
            <a:fld id="{EC2BC943-E5EC-4CFC-9734-FDF58420EDFB}" type="slidenum">
              <a:rPr lang="it-IT" smtClean="0"/>
              <a:t>‹N›</a:t>
            </a:fld>
            <a:endParaRPr lang="it-IT"/>
          </a:p>
        </p:txBody>
      </p:sp>
    </p:spTree>
    <p:extLst>
      <p:ext uri="{BB962C8B-B14F-4D97-AF65-F5344CB8AC3E}">
        <p14:creationId xmlns:p14="http://schemas.microsoft.com/office/powerpoint/2010/main" val="2106364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1C82DF5-1240-4E0A-A13C-FD9631D1AFAB}"/>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95F46EE-5B22-4F2B-831C-A8865233605A}"/>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F8EEF87-D280-442B-9A94-2C3653C176FE}"/>
              </a:ext>
            </a:extLst>
          </p:cNvPr>
          <p:cNvSpPr>
            <a:spLocks noGrp="1"/>
          </p:cNvSpPr>
          <p:nvPr>
            <p:ph type="dt" sz="half" idx="10"/>
          </p:nvPr>
        </p:nvSpPr>
        <p:spPr/>
        <p:txBody>
          <a:bodyPr/>
          <a:lstStyle/>
          <a:p>
            <a:fld id="{F3AEAA30-DE99-42CE-842C-36737BB2297B}" type="datetime1">
              <a:rPr lang="it-IT" smtClean="0"/>
              <a:t>13/12/2019</a:t>
            </a:fld>
            <a:endParaRPr lang="it-IT"/>
          </a:p>
        </p:txBody>
      </p:sp>
      <p:sp>
        <p:nvSpPr>
          <p:cNvPr id="5" name="Segnaposto piè di pagina 4">
            <a:extLst>
              <a:ext uri="{FF2B5EF4-FFF2-40B4-BE49-F238E27FC236}">
                <a16:creationId xmlns:a16="http://schemas.microsoft.com/office/drawing/2014/main" id="{6DFA4755-2CE0-4DB4-8E95-D8F15C2B385A}"/>
              </a:ext>
            </a:extLst>
          </p:cNvPr>
          <p:cNvSpPr>
            <a:spLocks noGrp="1"/>
          </p:cNvSpPr>
          <p:nvPr>
            <p:ph type="ftr" sz="quarter" idx="11"/>
          </p:nvPr>
        </p:nvSpPr>
        <p:spPr/>
        <p:txBody>
          <a:bodyPr/>
          <a:lstStyle/>
          <a:p>
            <a:r>
              <a:rPr lang="it-IT"/>
              <a:t>Ordine degli Ingegneri della provincia di Brescia - Assemblea Ordinaria – 06/12/2017 #preventivo2018</a:t>
            </a:r>
          </a:p>
        </p:txBody>
      </p:sp>
      <p:sp>
        <p:nvSpPr>
          <p:cNvPr id="6" name="Segnaposto numero diapositiva 5">
            <a:extLst>
              <a:ext uri="{FF2B5EF4-FFF2-40B4-BE49-F238E27FC236}">
                <a16:creationId xmlns:a16="http://schemas.microsoft.com/office/drawing/2014/main" id="{E07C3CD7-517B-436A-A540-8E96686A4D28}"/>
              </a:ext>
            </a:extLst>
          </p:cNvPr>
          <p:cNvSpPr>
            <a:spLocks noGrp="1"/>
          </p:cNvSpPr>
          <p:nvPr>
            <p:ph type="sldNum" sz="quarter" idx="12"/>
          </p:nvPr>
        </p:nvSpPr>
        <p:spPr/>
        <p:txBody>
          <a:bodyPr/>
          <a:lstStyle/>
          <a:p>
            <a:fld id="{949E479F-9ADC-46C1-B9D5-29E984450E0E}" type="slidenum">
              <a:rPr lang="it-IT" smtClean="0"/>
              <a:t>‹N›</a:t>
            </a:fld>
            <a:endParaRPr lang="it-IT"/>
          </a:p>
        </p:txBody>
      </p:sp>
    </p:spTree>
    <p:extLst>
      <p:ext uri="{BB962C8B-B14F-4D97-AF65-F5344CB8AC3E}">
        <p14:creationId xmlns:p14="http://schemas.microsoft.com/office/powerpoint/2010/main" val="30727598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D25800-D0BD-4BFF-9CD0-830E9EADB0CB}"/>
              </a:ext>
            </a:extLst>
          </p:cNvPr>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215904B3-8386-499C-B193-9BAFB93DFBCD}"/>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F4368BA8-8492-4223-8787-11F11CA9762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552F580A-B9D0-46A5-88F3-EA2F39D89893}"/>
              </a:ext>
            </a:extLst>
          </p:cNvPr>
          <p:cNvSpPr>
            <a:spLocks noGrp="1"/>
          </p:cNvSpPr>
          <p:nvPr>
            <p:ph type="dt" sz="half" idx="10"/>
          </p:nvPr>
        </p:nvSpPr>
        <p:spPr/>
        <p:txBody>
          <a:bodyPr/>
          <a:lstStyle/>
          <a:p>
            <a:fld id="{BAF4515C-F2C2-4131-ACC9-A47BEF7209A5}" type="datetime1">
              <a:rPr lang="it-IT" smtClean="0"/>
              <a:t>13/12/2019</a:t>
            </a:fld>
            <a:endParaRPr lang="it-IT"/>
          </a:p>
        </p:txBody>
      </p:sp>
      <p:sp>
        <p:nvSpPr>
          <p:cNvPr id="6" name="Segnaposto piè di pagina 5">
            <a:extLst>
              <a:ext uri="{FF2B5EF4-FFF2-40B4-BE49-F238E27FC236}">
                <a16:creationId xmlns:a16="http://schemas.microsoft.com/office/drawing/2014/main" id="{9CDD7784-9A06-4F2A-9421-CE84A5F030AD}"/>
              </a:ext>
            </a:extLst>
          </p:cNvPr>
          <p:cNvSpPr>
            <a:spLocks noGrp="1"/>
          </p:cNvSpPr>
          <p:nvPr>
            <p:ph type="ftr" sz="quarter" idx="11"/>
          </p:nvPr>
        </p:nvSpPr>
        <p:spPr/>
        <p:txBody>
          <a:bodyPr/>
          <a:lstStyle/>
          <a:p>
            <a:r>
              <a:rPr lang="it-IT"/>
              <a:t>Ordine degli Ingegneri della provincia di Brescia - Assemblea Ordinaria – 06/12/2017 #preventivo2018</a:t>
            </a:r>
          </a:p>
        </p:txBody>
      </p:sp>
      <p:sp>
        <p:nvSpPr>
          <p:cNvPr id="7" name="Segnaposto numero diapositiva 6">
            <a:extLst>
              <a:ext uri="{FF2B5EF4-FFF2-40B4-BE49-F238E27FC236}">
                <a16:creationId xmlns:a16="http://schemas.microsoft.com/office/drawing/2014/main" id="{7F599916-04EC-4F13-8E99-7BF4A33BF0E7}"/>
              </a:ext>
            </a:extLst>
          </p:cNvPr>
          <p:cNvSpPr>
            <a:spLocks noGrp="1"/>
          </p:cNvSpPr>
          <p:nvPr>
            <p:ph type="sldNum" sz="quarter" idx="12"/>
          </p:nvPr>
        </p:nvSpPr>
        <p:spPr/>
        <p:txBody>
          <a:bodyPr/>
          <a:lstStyle/>
          <a:p>
            <a:fld id="{EC2BC943-E5EC-4CFC-9734-FDF58420EDFB}" type="slidenum">
              <a:rPr lang="it-IT" smtClean="0"/>
              <a:t>‹N›</a:t>
            </a:fld>
            <a:endParaRPr lang="it-IT"/>
          </a:p>
        </p:txBody>
      </p:sp>
    </p:spTree>
    <p:extLst>
      <p:ext uri="{BB962C8B-B14F-4D97-AF65-F5344CB8AC3E}">
        <p14:creationId xmlns:p14="http://schemas.microsoft.com/office/powerpoint/2010/main" val="5061611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8E00807-6B60-4148-9BBC-3E6BF1C542FD}"/>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28BC9865-2EFC-41D8-AE53-5C969C65BD63}"/>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321F107-DA7C-4B3B-BAD7-78D12A9DD144}"/>
              </a:ext>
            </a:extLst>
          </p:cNvPr>
          <p:cNvSpPr>
            <a:spLocks noGrp="1"/>
          </p:cNvSpPr>
          <p:nvPr>
            <p:ph type="dt" sz="half" idx="10"/>
          </p:nvPr>
        </p:nvSpPr>
        <p:spPr/>
        <p:txBody>
          <a:bodyPr/>
          <a:lstStyle/>
          <a:p>
            <a:fld id="{DF166945-6429-49BB-8C39-47205D29820E}" type="datetime1">
              <a:rPr lang="it-IT" smtClean="0"/>
              <a:t>13/12/2019</a:t>
            </a:fld>
            <a:endParaRPr lang="it-IT"/>
          </a:p>
        </p:txBody>
      </p:sp>
      <p:sp>
        <p:nvSpPr>
          <p:cNvPr id="5" name="Segnaposto piè di pagina 4">
            <a:extLst>
              <a:ext uri="{FF2B5EF4-FFF2-40B4-BE49-F238E27FC236}">
                <a16:creationId xmlns:a16="http://schemas.microsoft.com/office/drawing/2014/main" id="{05E89242-93C3-4A0D-81C0-0388A5813A52}"/>
              </a:ext>
            </a:extLst>
          </p:cNvPr>
          <p:cNvSpPr>
            <a:spLocks noGrp="1"/>
          </p:cNvSpPr>
          <p:nvPr>
            <p:ph type="ftr" sz="quarter" idx="11"/>
          </p:nvPr>
        </p:nvSpPr>
        <p:spPr/>
        <p:txBody>
          <a:bodyPr/>
          <a:lstStyle/>
          <a:p>
            <a:r>
              <a:rPr lang="it-IT"/>
              <a:t>Ordine degli Ingegneri della provincia di Brescia - Assemblea Ordinaria – 06/12/2017 #preventivo2018</a:t>
            </a:r>
          </a:p>
        </p:txBody>
      </p:sp>
      <p:sp>
        <p:nvSpPr>
          <p:cNvPr id="6" name="Segnaposto numero diapositiva 5">
            <a:extLst>
              <a:ext uri="{FF2B5EF4-FFF2-40B4-BE49-F238E27FC236}">
                <a16:creationId xmlns:a16="http://schemas.microsoft.com/office/drawing/2014/main" id="{6D037AA4-8A73-40F8-986A-EDE803DBB478}"/>
              </a:ext>
            </a:extLst>
          </p:cNvPr>
          <p:cNvSpPr>
            <a:spLocks noGrp="1"/>
          </p:cNvSpPr>
          <p:nvPr>
            <p:ph type="sldNum" sz="quarter" idx="12"/>
          </p:nvPr>
        </p:nvSpPr>
        <p:spPr/>
        <p:txBody>
          <a:bodyPr/>
          <a:lstStyle/>
          <a:p>
            <a:fld id="{EC2BC943-E5EC-4CFC-9734-FDF58420EDFB}" type="slidenum">
              <a:rPr lang="it-IT" smtClean="0"/>
              <a:t>‹N›</a:t>
            </a:fld>
            <a:endParaRPr lang="it-IT"/>
          </a:p>
        </p:txBody>
      </p:sp>
    </p:spTree>
    <p:extLst>
      <p:ext uri="{BB962C8B-B14F-4D97-AF65-F5344CB8AC3E}">
        <p14:creationId xmlns:p14="http://schemas.microsoft.com/office/powerpoint/2010/main" val="21969465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F18017FB-FFB6-4876-A2DE-D73E93AB3F47}"/>
              </a:ext>
            </a:extLst>
          </p:cNvPr>
          <p:cNvSpPr>
            <a:spLocks noGrp="1"/>
          </p:cNvSpPr>
          <p:nvPr>
            <p:ph type="title" orient="vert"/>
          </p:nvPr>
        </p:nvSpPr>
        <p:spPr>
          <a:xfrm>
            <a:off x="6543675" y="365125"/>
            <a:ext cx="1971675"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269E9940-8714-4B40-BF20-53F8952560BE}"/>
              </a:ext>
            </a:extLst>
          </p:cNvPr>
          <p:cNvSpPr>
            <a:spLocks noGrp="1"/>
          </p:cNvSpPr>
          <p:nvPr>
            <p:ph type="body" orient="vert" idx="1"/>
          </p:nvPr>
        </p:nvSpPr>
        <p:spPr>
          <a:xfrm>
            <a:off x="628650" y="365125"/>
            <a:ext cx="5762625"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0F0C0EE-C9AC-4B9C-B182-E0E88299C5BA}"/>
              </a:ext>
            </a:extLst>
          </p:cNvPr>
          <p:cNvSpPr>
            <a:spLocks noGrp="1"/>
          </p:cNvSpPr>
          <p:nvPr>
            <p:ph type="dt" sz="half" idx="10"/>
          </p:nvPr>
        </p:nvSpPr>
        <p:spPr/>
        <p:txBody>
          <a:bodyPr/>
          <a:lstStyle/>
          <a:p>
            <a:fld id="{25EACA07-B4E3-4D7B-80C8-32C576EC4F2B}" type="datetime1">
              <a:rPr lang="it-IT" smtClean="0"/>
              <a:t>13/12/2019</a:t>
            </a:fld>
            <a:endParaRPr lang="it-IT"/>
          </a:p>
        </p:txBody>
      </p:sp>
      <p:sp>
        <p:nvSpPr>
          <p:cNvPr id="5" name="Segnaposto piè di pagina 4">
            <a:extLst>
              <a:ext uri="{FF2B5EF4-FFF2-40B4-BE49-F238E27FC236}">
                <a16:creationId xmlns:a16="http://schemas.microsoft.com/office/drawing/2014/main" id="{1755A35A-38CD-478C-9285-EFBDA5AC7772}"/>
              </a:ext>
            </a:extLst>
          </p:cNvPr>
          <p:cNvSpPr>
            <a:spLocks noGrp="1"/>
          </p:cNvSpPr>
          <p:nvPr>
            <p:ph type="ftr" sz="quarter" idx="11"/>
          </p:nvPr>
        </p:nvSpPr>
        <p:spPr/>
        <p:txBody>
          <a:bodyPr/>
          <a:lstStyle/>
          <a:p>
            <a:r>
              <a:rPr lang="it-IT"/>
              <a:t>Ordine degli Ingegneri della provincia di Brescia - Assemblea Ordinaria – 06/12/2017 #preventivo2018</a:t>
            </a:r>
          </a:p>
        </p:txBody>
      </p:sp>
      <p:sp>
        <p:nvSpPr>
          <p:cNvPr id="6" name="Segnaposto numero diapositiva 5">
            <a:extLst>
              <a:ext uri="{FF2B5EF4-FFF2-40B4-BE49-F238E27FC236}">
                <a16:creationId xmlns:a16="http://schemas.microsoft.com/office/drawing/2014/main" id="{F8206C0D-04D5-4DCD-B5EC-CC9C28A00F33}"/>
              </a:ext>
            </a:extLst>
          </p:cNvPr>
          <p:cNvSpPr>
            <a:spLocks noGrp="1"/>
          </p:cNvSpPr>
          <p:nvPr>
            <p:ph type="sldNum" sz="quarter" idx="12"/>
          </p:nvPr>
        </p:nvSpPr>
        <p:spPr/>
        <p:txBody>
          <a:bodyPr/>
          <a:lstStyle/>
          <a:p>
            <a:fld id="{EC2BC943-E5EC-4CFC-9734-FDF58420EDFB}" type="slidenum">
              <a:rPr lang="it-IT" smtClean="0"/>
              <a:t>‹N›</a:t>
            </a:fld>
            <a:endParaRPr lang="it-IT"/>
          </a:p>
        </p:txBody>
      </p:sp>
    </p:spTree>
    <p:extLst>
      <p:ext uri="{BB962C8B-B14F-4D97-AF65-F5344CB8AC3E}">
        <p14:creationId xmlns:p14="http://schemas.microsoft.com/office/powerpoint/2010/main" val="15301986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06783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A819D8A-258F-4479-A461-8815A4E5B265}" type="datetime1">
              <a:rPr lang="it-IT" smtClean="0"/>
              <a:t>13/12/2019</a:t>
            </a:fld>
            <a:endParaRPr lang="it-IT"/>
          </a:p>
        </p:txBody>
      </p:sp>
      <p:sp>
        <p:nvSpPr>
          <p:cNvPr id="5" name="Footer Placeholder 4"/>
          <p:cNvSpPr>
            <a:spLocks noGrp="1"/>
          </p:cNvSpPr>
          <p:nvPr>
            <p:ph type="ftr" sz="quarter" idx="11"/>
          </p:nvPr>
        </p:nvSpPr>
        <p:spPr/>
        <p:txBody>
          <a:bodyPr/>
          <a:lstStyle/>
          <a:p>
            <a:r>
              <a:rPr lang="it-IT"/>
              <a:t>Ordine degli Ingegneri della provincia di Brescia - Assemblea Ordinaria – 06/12/2017 #preventivo2018</a:t>
            </a:r>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1513361"/>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819D8A-258F-4479-A461-8815A4E5B265}" type="datetime1">
              <a:rPr lang="it-IT" smtClean="0"/>
              <a:t>13/12/2019</a:t>
            </a:fld>
            <a:endParaRPr lang="it-IT"/>
          </a:p>
        </p:txBody>
      </p:sp>
      <p:sp>
        <p:nvSpPr>
          <p:cNvPr id="5" name="Footer Placeholder 4"/>
          <p:cNvSpPr>
            <a:spLocks noGrp="1"/>
          </p:cNvSpPr>
          <p:nvPr>
            <p:ph type="ftr" sz="quarter" idx="11"/>
          </p:nvPr>
        </p:nvSpPr>
        <p:spPr/>
        <p:txBody>
          <a:bodyPr/>
          <a:lstStyle/>
          <a:p>
            <a:r>
              <a:rPr lang="it-IT"/>
              <a:t>Ordine degli Ingegneri della provincia di Brescia - Assemblea Ordinaria – 06/12/2017 #preventivo2018</a:t>
            </a:r>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253060858"/>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819D8A-258F-4479-A461-8815A4E5B265}" type="datetime1">
              <a:rPr lang="it-IT" smtClean="0"/>
              <a:t>13/12/2019</a:t>
            </a:fld>
            <a:endParaRPr lang="it-IT"/>
          </a:p>
        </p:txBody>
      </p:sp>
      <p:sp>
        <p:nvSpPr>
          <p:cNvPr id="5" name="Footer Placeholder 4"/>
          <p:cNvSpPr>
            <a:spLocks noGrp="1"/>
          </p:cNvSpPr>
          <p:nvPr>
            <p:ph type="ftr" sz="quarter" idx="11"/>
          </p:nvPr>
        </p:nvSpPr>
        <p:spPr/>
        <p:txBody>
          <a:bodyPr/>
          <a:lstStyle/>
          <a:p>
            <a:r>
              <a:rPr lang="it-IT"/>
              <a:t>Ordine degli Ingegneri della provincia di Brescia - Assemblea Ordinaria – 06/12/2017 #preventivo2018</a:t>
            </a:r>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1232221"/>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A819D8A-258F-4479-A461-8815A4E5B265}" type="datetime1">
              <a:rPr lang="it-IT" smtClean="0"/>
              <a:t>13/12/2019</a:t>
            </a:fld>
            <a:endParaRPr lang="it-IT"/>
          </a:p>
        </p:txBody>
      </p:sp>
      <p:sp>
        <p:nvSpPr>
          <p:cNvPr id="6" name="Footer Placeholder 5"/>
          <p:cNvSpPr>
            <a:spLocks noGrp="1"/>
          </p:cNvSpPr>
          <p:nvPr>
            <p:ph type="ftr" sz="quarter" idx="11"/>
          </p:nvPr>
        </p:nvSpPr>
        <p:spPr/>
        <p:txBody>
          <a:bodyPr/>
          <a:lstStyle/>
          <a:p>
            <a:r>
              <a:rPr lang="it-IT"/>
              <a:t>Ordine degli Ingegneri della provincia di Brescia - Assemblea Ordinaria – 06/12/2017 #preventivo2018</a:t>
            </a:r>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2782886310"/>
      </p:ext>
    </p:extLst>
  </p:cSld>
  <p:clrMapOvr>
    <a:masterClrMapping/>
  </p:clrMapOvr>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A819D8A-258F-4479-A461-8815A4E5B265}" type="datetime1">
              <a:rPr lang="it-IT" smtClean="0"/>
              <a:t>13/12/2019</a:t>
            </a:fld>
            <a:endParaRPr lang="it-IT"/>
          </a:p>
        </p:txBody>
      </p:sp>
      <p:sp>
        <p:nvSpPr>
          <p:cNvPr id="8" name="Footer Placeholder 7"/>
          <p:cNvSpPr>
            <a:spLocks noGrp="1"/>
          </p:cNvSpPr>
          <p:nvPr>
            <p:ph type="ftr" sz="quarter" idx="11"/>
          </p:nvPr>
        </p:nvSpPr>
        <p:spPr/>
        <p:txBody>
          <a:bodyPr/>
          <a:lstStyle/>
          <a:p>
            <a:r>
              <a:rPr lang="it-IT"/>
              <a:t>Ordine degli Ingegneri della provincia di Brescia - Assemblea Ordinaria – 06/12/2017 #preventivo2018</a:t>
            </a:r>
          </a:p>
        </p:txBody>
      </p:sp>
      <p:sp>
        <p:nvSpPr>
          <p:cNvPr id="9" name="Slide Number Placeholder 8"/>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4015330742"/>
      </p:ext>
    </p:extLst>
  </p:cSld>
  <p:clrMapOvr>
    <a:masterClrMapping/>
  </p:clrMapOvr>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A819D8A-258F-4479-A461-8815A4E5B265}" type="datetime1">
              <a:rPr lang="it-IT" smtClean="0"/>
              <a:t>13/12/2019</a:t>
            </a:fld>
            <a:endParaRPr lang="it-IT"/>
          </a:p>
        </p:txBody>
      </p:sp>
      <p:sp>
        <p:nvSpPr>
          <p:cNvPr id="4" name="Footer Placeholder 3"/>
          <p:cNvSpPr>
            <a:spLocks noGrp="1"/>
          </p:cNvSpPr>
          <p:nvPr>
            <p:ph type="ftr" sz="quarter" idx="11"/>
          </p:nvPr>
        </p:nvSpPr>
        <p:spPr/>
        <p:txBody>
          <a:bodyPr/>
          <a:lstStyle/>
          <a:p>
            <a:r>
              <a:rPr lang="it-IT"/>
              <a:t>Ordine degli Ingegneri della provincia di Brescia - Assemblea Ordinaria – 06/12/2017 #preventivo2018</a:t>
            </a:r>
          </a:p>
        </p:txBody>
      </p:sp>
      <p:sp>
        <p:nvSpPr>
          <p:cNvPr id="5" name="Slide Number Placeholder 4"/>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1624687336"/>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6444B6-8304-4844-BD42-114775C19D44}"/>
              </a:ext>
            </a:extLst>
          </p:cNvPr>
          <p:cNvSpPr>
            <a:spLocks noGrp="1"/>
          </p:cNvSpPr>
          <p:nvPr>
            <p:ph type="title"/>
          </p:nvPr>
        </p:nvSpPr>
        <p:spPr>
          <a:xfrm>
            <a:off x="623888" y="1709738"/>
            <a:ext cx="78867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D4B094AC-4B53-469B-A4D8-24D3593AC670}"/>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67B39078-2F8F-4091-8706-B7BC71565C66}"/>
              </a:ext>
            </a:extLst>
          </p:cNvPr>
          <p:cNvSpPr>
            <a:spLocks noGrp="1"/>
          </p:cNvSpPr>
          <p:nvPr>
            <p:ph type="dt" sz="half" idx="10"/>
          </p:nvPr>
        </p:nvSpPr>
        <p:spPr/>
        <p:txBody>
          <a:bodyPr/>
          <a:lstStyle/>
          <a:p>
            <a:fld id="{36703CB9-538C-48D6-B7AE-5D9D51EA9DF3}" type="datetime1">
              <a:rPr lang="it-IT" smtClean="0"/>
              <a:t>13/12/2019</a:t>
            </a:fld>
            <a:endParaRPr lang="it-IT"/>
          </a:p>
        </p:txBody>
      </p:sp>
      <p:sp>
        <p:nvSpPr>
          <p:cNvPr id="5" name="Segnaposto piè di pagina 4">
            <a:extLst>
              <a:ext uri="{FF2B5EF4-FFF2-40B4-BE49-F238E27FC236}">
                <a16:creationId xmlns:a16="http://schemas.microsoft.com/office/drawing/2014/main" id="{7E38E0A9-F941-48DC-93E2-D96F9A53E8F1}"/>
              </a:ext>
            </a:extLst>
          </p:cNvPr>
          <p:cNvSpPr>
            <a:spLocks noGrp="1"/>
          </p:cNvSpPr>
          <p:nvPr>
            <p:ph type="ftr" sz="quarter" idx="11"/>
          </p:nvPr>
        </p:nvSpPr>
        <p:spPr/>
        <p:txBody>
          <a:bodyPr/>
          <a:lstStyle/>
          <a:p>
            <a:r>
              <a:rPr lang="it-IT"/>
              <a:t>Ordine degli Ingegneri della provincia di Brescia - Assemblea Ordinaria – 06/12/2017 #preventivo2018</a:t>
            </a:r>
          </a:p>
        </p:txBody>
      </p:sp>
      <p:sp>
        <p:nvSpPr>
          <p:cNvPr id="6" name="Segnaposto numero diapositiva 5">
            <a:extLst>
              <a:ext uri="{FF2B5EF4-FFF2-40B4-BE49-F238E27FC236}">
                <a16:creationId xmlns:a16="http://schemas.microsoft.com/office/drawing/2014/main" id="{B44814DD-87DD-442E-ADE5-11CC32BB90FF}"/>
              </a:ext>
            </a:extLst>
          </p:cNvPr>
          <p:cNvSpPr>
            <a:spLocks noGrp="1"/>
          </p:cNvSpPr>
          <p:nvPr>
            <p:ph type="sldNum" sz="quarter" idx="12"/>
          </p:nvPr>
        </p:nvSpPr>
        <p:spPr/>
        <p:txBody>
          <a:bodyPr/>
          <a:lstStyle/>
          <a:p>
            <a:fld id="{949E479F-9ADC-46C1-B9D5-29E984450E0E}" type="slidenum">
              <a:rPr lang="it-IT" smtClean="0"/>
              <a:t>‹N›</a:t>
            </a:fld>
            <a:endParaRPr lang="it-IT"/>
          </a:p>
        </p:txBody>
      </p:sp>
    </p:spTree>
    <p:extLst>
      <p:ext uri="{BB962C8B-B14F-4D97-AF65-F5344CB8AC3E}">
        <p14:creationId xmlns:p14="http://schemas.microsoft.com/office/powerpoint/2010/main" val="277857522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A819D8A-258F-4479-A461-8815A4E5B265}" type="datetime1">
              <a:rPr lang="it-IT" smtClean="0"/>
              <a:t>13/12/2019</a:t>
            </a:fld>
            <a:endParaRPr lang="it-IT"/>
          </a:p>
        </p:txBody>
      </p:sp>
      <p:sp>
        <p:nvSpPr>
          <p:cNvPr id="8" name="Footer Placeholder 7"/>
          <p:cNvSpPr>
            <a:spLocks noGrp="1"/>
          </p:cNvSpPr>
          <p:nvPr>
            <p:ph type="ftr" sz="quarter" idx="11"/>
          </p:nvPr>
        </p:nvSpPr>
        <p:spPr/>
        <p:txBody>
          <a:bodyPr/>
          <a:lstStyle>
            <a:lvl1pPr>
              <a:defRPr>
                <a:solidFill>
                  <a:srgbClr val="FFFFFF"/>
                </a:solidFill>
              </a:defRPr>
            </a:lvl1pPr>
          </a:lstStyle>
          <a:p>
            <a:r>
              <a:rPr lang="it-IT"/>
              <a:t>Ordine degli Ingegneri della provincia di Brescia - Assemblea Ordinaria – 06/12/2017 #preventivo2018</a:t>
            </a:r>
          </a:p>
        </p:txBody>
      </p:sp>
      <p:sp>
        <p:nvSpPr>
          <p:cNvPr id="9" name="Slide Number Placeholder 8"/>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1293691344"/>
      </p:ext>
    </p:extLst>
  </p:cSld>
  <p:clrMapOvr>
    <a:masterClrMapping/>
  </p:clrMapOvr>
  <p:hf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0A819D8A-258F-4479-A461-8815A4E5B265}" type="datetime1">
              <a:rPr lang="it-IT" smtClean="0"/>
              <a:t>13/12/2019</a:t>
            </a:fld>
            <a:endParaRPr lang="it-IT"/>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r>
              <a:rPr lang="it-IT"/>
              <a:t>Ordine degli Ingegneri della provincia di Brescia - Assemblea Ordinaria – 06/12/2017 #preventivo2018</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7A41E1B-4F70-4964-A407-84C68BE8251C}" type="slidenum">
              <a:rPr lang="it-IT" smtClean="0"/>
              <a:t>‹N›</a:t>
            </a:fld>
            <a:endParaRPr lang="it-IT"/>
          </a:p>
        </p:txBody>
      </p:sp>
    </p:spTree>
    <p:extLst>
      <p:ext uri="{BB962C8B-B14F-4D97-AF65-F5344CB8AC3E}">
        <p14:creationId xmlns:p14="http://schemas.microsoft.com/office/powerpoint/2010/main" val="618169948"/>
      </p:ext>
    </p:extLst>
  </p:cSld>
  <p:clrMapOvr>
    <a:masterClrMapping/>
  </p:clrMapOvr>
  <p:hf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A819D8A-258F-4479-A461-8815A4E5B265}" type="datetime1">
              <a:rPr lang="it-IT" smtClean="0"/>
              <a:t>13/12/2019</a:t>
            </a:fld>
            <a:endParaRPr lang="it-IT"/>
          </a:p>
        </p:txBody>
      </p:sp>
      <p:sp>
        <p:nvSpPr>
          <p:cNvPr id="6" name="Footer Placeholder 5"/>
          <p:cNvSpPr>
            <a:spLocks noGrp="1"/>
          </p:cNvSpPr>
          <p:nvPr>
            <p:ph type="ftr" sz="quarter" idx="11"/>
          </p:nvPr>
        </p:nvSpPr>
        <p:spPr/>
        <p:txBody>
          <a:bodyPr/>
          <a:lstStyle/>
          <a:p>
            <a:r>
              <a:rPr lang="it-IT"/>
              <a:t>Ordine degli Ingegneri della provincia di Brescia - Assemblea Ordinaria – 06/12/2017 #preventivo2018</a:t>
            </a:r>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171505784"/>
      </p:ext>
    </p:extLst>
  </p:cSld>
  <p:clrMapOvr>
    <a:masterClrMapping/>
  </p:clrMapOvr>
  <p:hf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819D8A-258F-4479-A461-8815A4E5B265}" type="datetime1">
              <a:rPr lang="it-IT" smtClean="0"/>
              <a:t>13/12/2019</a:t>
            </a:fld>
            <a:endParaRPr lang="it-IT"/>
          </a:p>
        </p:txBody>
      </p:sp>
      <p:sp>
        <p:nvSpPr>
          <p:cNvPr id="5" name="Footer Placeholder 4"/>
          <p:cNvSpPr>
            <a:spLocks noGrp="1"/>
          </p:cNvSpPr>
          <p:nvPr>
            <p:ph type="ftr" sz="quarter" idx="11"/>
          </p:nvPr>
        </p:nvSpPr>
        <p:spPr/>
        <p:txBody>
          <a:bodyPr/>
          <a:lstStyle/>
          <a:p>
            <a:r>
              <a:rPr lang="it-IT"/>
              <a:t>Ordine degli Ingegneri della provincia di Brescia - Assemblea Ordinaria – 06/12/2017 #preventivo2018</a:t>
            </a:r>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2226094460"/>
      </p:ext>
    </p:extLst>
  </p:cSld>
  <p:clrMapOvr>
    <a:masterClrMapping/>
  </p:clrMapOvr>
  <p:hf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819D8A-258F-4479-A461-8815A4E5B265}" type="datetime1">
              <a:rPr lang="it-IT" smtClean="0"/>
              <a:t>13/12/2019</a:t>
            </a:fld>
            <a:endParaRPr lang="it-IT"/>
          </a:p>
        </p:txBody>
      </p:sp>
      <p:sp>
        <p:nvSpPr>
          <p:cNvPr id="5" name="Footer Placeholder 4"/>
          <p:cNvSpPr>
            <a:spLocks noGrp="1"/>
          </p:cNvSpPr>
          <p:nvPr>
            <p:ph type="ftr" sz="quarter" idx="11"/>
          </p:nvPr>
        </p:nvSpPr>
        <p:spPr/>
        <p:txBody>
          <a:bodyPr/>
          <a:lstStyle/>
          <a:p>
            <a:r>
              <a:rPr lang="it-IT"/>
              <a:t>Ordine degli Ingegneri della provincia di Brescia - Assemblea Ordinaria – 06/12/2017 #preventivo2018</a:t>
            </a:r>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1735145393"/>
      </p:ext>
    </p:extLst>
  </p:cSld>
  <p:clrMapOvr>
    <a:masterClrMapping/>
  </p:clrMapOvr>
  <p:hf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Tree>
    <p:extLst>
      <p:ext uri="{BB962C8B-B14F-4D97-AF65-F5344CB8AC3E}">
        <p14:creationId xmlns:p14="http://schemas.microsoft.com/office/powerpoint/2010/main" val="4290616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782B9B-7878-4795-A2CE-DCDE464F0E97}"/>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EFAA9F0-B316-4A71-B7D2-9BD654E45F39}"/>
              </a:ext>
            </a:extLst>
          </p:cNvPr>
          <p:cNvSpPr>
            <a:spLocks noGrp="1"/>
          </p:cNvSpPr>
          <p:nvPr>
            <p:ph sz="half" idx="1"/>
          </p:nvPr>
        </p:nvSpPr>
        <p:spPr>
          <a:xfrm>
            <a:off x="628650" y="1825625"/>
            <a:ext cx="386715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DCA94B56-C4F3-4AE3-AD66-E86CDBCDA5D3}"/>
              </a:ext>
            </a:extLst>
          </p:cNvPr>
          <p:cNvSpPr>
            <a:spLocks noGrp="1"/>
          </p:cNvSpPr>
          <p:nvPr>
            <p:ph sz="half" idx="2"/>
          </p:nvPr>
        </p:nvSpPr>
        <p:spPr>
          <a:xfrm>
            <a:off x="4648200" y="1825625"/>
            <a:ext cx="386715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18C04940-0278-4017-97DD-8872E5AEAA1F}"/>
              </a:ext>
            </a:extLst>
          </p:cNvPr>
          <p:cNvSpPr>
            <a:spLocks noGrp="1"/>
          </p:cNvSpPr>
          <p:nvPr>
            <p:ph type="dt" sz="half" idx="10"/>
          </p:nvPr>
        </p:nvSpPr>
        <p:spPr/>
        <p:txBody>
          <a:bodyPr/>
          <a:lstStyle/>
          <a:p>
            <a:fld id="{90F3B8E3-0A56-4A80-8327-D3EA14D2505D}" type="datetime1">
              <a:rPr lang="it-IT" smtClean="0"/>
              <a:t>13/12/2019</a:t>
            </a:fld>
            <a:endParaRPr lang="it-IT"/>
          </a:p>
        </p:txBody>
      </p:sp>
      <p:sp>
        <p:nvSpPr>
          <p:cNvPr id="6" name="Segnaposto piè di pagina 5">
            <a:extLst>
              <a:ext uri="{FF2B5EF4-FFF2-40B4-BE49-F238E27FC236}">
                <a16:creationId xmlns:a16="http://schemas.microsoft.com/office/drawing/2014/main" id="{5547C41E-B0E6-422C-8FC1-EB60A4799BE7}"/>
              </a:ext>
            </a:extLst>
          </p:cNvPr>
          <p:cNvSpPr>
            <a:spLocks noGrp="1"/>
          </p:cNvSpPr>
          <p:nvPr>
            <p:ph type="ftr" sz="quarter" idx="11"/>
          </p:nvPr>
        </p:nvSpPr>
        <p:spPr/>
        <p:txBody>
          <a:bodyPr/>
          <a:lstStyle/>
          <a:p>
            <a:r>
              <a:rPr lang="it-IT"/>
              <a:t>Ordine degli Ingegneri della provincia di Brescia - Assemblea Ordinaria – 06/12/2017 #preventivo2018</a:t>
            </a:r>
          </a:p>
        </p:txBody>
      </p:sp>
      <p:sp>
        <p:nvSpPr>
          <p:cNvPr id="7" name="Segnaposto numero diapositiva 6">
            <a:extLst>
              <a:ext uri="{FF2B5EF4-FFF2-40B4-BE49-F238E27FC236}">
                <a16:creationId xmlns:a16="http://schemas.microsoft.com/office/drawing/2014/main" id="{206B1F3B-457C-4597-AF51-2817E8E65E8B}"/>
              </a:ext>
            </a:extLst>
          </p:cNvPr>
          <p:cNvSpPr>
            <a:spLocks noGrp="1"/>
          </p:cNvSpPr>
          <p:nvPr>
            <p:ph type="sldNum" sz="quarter" idx="12"/>
          </p:nvPr>
        </p:nvSpPr>
        <p:spPr/>
        <p:txBody>
          <a:bodyPr/>
          <a:lstStyle/>
          <a:p>
            <a:fld id="{949E479F-9ADC-46C1-B9D5-29E984450E0E}" type="slidenum">
              <a:rPr lang="it-IT" smtClean="0"/>
              <a:t>‹N›</a:t>
            </a:fld>
            <a:endParaRPr lang="it-IT"/>
          </a:p>
        </p:txBody>
      </p:sp>
    </p:spTree>
    <p:extLst>
      <p:ext uri="{BB962C8B-B14F-4D97-AF65-F5344CB8AC3E}">
        <p14:creationId xmlns:p14="http://schemas.microsoft.com/office/powerpoint/2010/main" val="232908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7910E3-37F0-40C6-93B2-0E83FDAE21BC}"/>
              </a:ext>
            </a:extLst>
          </p:cNvPr>
          <p:cNvSpPr>
            <a:spLocks noGrp="1"/>
          </p:cNvSpPr>
          <p:nvPr>
            <p:ph type="title"/>
          </p:nvPr>
        </p:nvSpPr>
        <p:spPr>
          <a:xfrm>
            <a:off x="630238" y="365125"/>
            <a:ext cx="78867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7107D8A4-CA55-46E0-A3DE-385D7931834B}"/>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EF2CA6F0-DA8C-4074-8DAC-9EAC22B6B209}"/>
              </a:ext>
            </a:extLst>
          </p:cNvPr>
          <p:cNvSpPr>
            <a:spLocks noGrp="1"/>
          </p:cNvSpPr>
          <p:nvPr>
            <p:ph sz="half" idx="2"/>
          </p:nvPr>
        </p:nvSpPr>
        <p:spPr>
          <a:xfrm>
            <a:off x="630238" y="2505075"/>
            <a:ext cx="386873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59BE74E3-5956-42EB-9E5A-9AB9B4E1086A}"/>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461D6E02-CD78-41BF-B2C6-80825353B708}"/>
              </a:ext>
            </a:extLst>
          </p:cNvPr>
          <p:cNvSpPr>
            <a:spLocks noGrp="1"/>
          </p:cNvSpPr>
          <p:nvPr>
            <p:ph sz="quarter" idx="4"/>
          </p:nvPr>
        </p:nvSpPr>
        <p:spPr>
          <a:xfrm>
            <a:off x="4629150" y="2505075"/>
            <a:ext cx="38877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839989E1-66AE-4C0D-A5D6-D1E9D845754C}"/>
              </a:ext>
            </a:extLst>
          </p:cNvPr>
          <p:cNvSpPr>
            <a:spLocks noGrp="1"/>
          </p:cNvSpPr>
          <p:nvPr>
            <p:ph type="dt" sz="half" idx="10"/>
          </p:nvPr>
        </p:nvSpPr>
        <p:spPr/>
        <p:txBody>
          <a:bodyPr/>
          <a:lstStyle/>
          <a:p>
            <a:fld id="{8CB50D4E-C631-4AA4-AD45-24328B857DE2}" type="datetime1">
              <a:rPr lang="it-IT" smtClean="0"/>
              <a:t>13/12/2019</a:t>
            </a:fld>
            <a:endParaRPr lang="it-IT"/>
          </a:p>
        </p:txBody>
      </p:sp>
      <p:sp>
        <p:nvSpPr>
          <p:cNvPr id="8" name="Segnaposto piè di pagina 7">
            <a:extLst>
              <a:ext uri="{FF2B5EF4-FFF2-40B4-BE49-F238E27FC236}">
                <a16:creationId xmlns:a16="http://schemas.microsoft.com/office/drawing/2014/main" id="{59B68D40-3FDC-4235-BE72-A2A03A6A6EB5}"/>
              </a:ext>
            </a:extLst>
          </p:cNvPr>
          <p:cNvSpPr>
            <a:spLocks noGrp="1"/>
          </p:cNvSpPr>
          <p:nvPr>
            <p:ph type="ftr" sz="quarter" idx="11"/>
          </p:nvPr>
        </p:nvSpPr>
        <p:spPr/>
        <p:txBody>
          <a:bodyPr/>
          <a:lstStyle/>
          <a:p>
            <a:r>
              <a:rPr lang="it-IT"/>
              <a:t>Ordine degli Ingegneri della provincia di Brescia - Assemblea Ordinaria – 06/12/2017 #preventivo2018</a:t>
            </a:r>
          </a:p>
        </p:txBody>
      </p:sp>
      <p:sp>
        <p:nvSpPr>
          <p:cNvPr id="9" name="Segnaposto numero diapositiva 8">
            <a:extLst>
              <a:ext uri="{FF2B5EF4-FFF2-40B4-BE49-F238E27FC236}">
                <a16:creationId xmlns:a16="http://schemas.microsoft.com/office/drawing/2014/main" id="{0BB7D6AD-6710-486F-915A-E46E15C0C354}"/>
              </a:ext>
            </a:extLst>
          </p:cNvPr>
          <p:cNvSpPr>
            <a:spLocks noGrp="1"/>
          </p:cNvSpPr>
          <p:nvPr>
            <p:ph type="sldNum" sz="quarter" idx="12"/>
          </p:nvPr>
        </p:nvSpPr>
        <p:spPr/>
        <p:txBody>
          <a:bodyPr/>
          <a:lstStyle/>
          <a:p>
            <a:fld id="{949E479F-9ADC-46C1-B9D5-29E984450E0E}" type="slidenum">
              <a:rPr lang="it-IT" smtClean="0"/>
              <a:t>‹N›</a:t>
            </a:fld>
            <a:endParaRPr lang="it-IT"/>
          </a:p>
        </p:txBody>
      </p:sp>
    </p:spTree>
    <p:extLst>
      <p:ext uri="{BB962C8B-B14F-4D97-AF65-F5344CB8AC3E}">
        <p14:creationId xmlns:p14="http://schemas.microsoft.com/office/powerpoint/2010/main" val="2032370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B1CFEFF-5CC4-440B-9059-CE30FC4762D4}"/>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8A157798-AFAB-4B39-A5BE-EF47F34E7EDB}"/>
              </a:ext>
            </a:extLst>
          </p:cNvPr>
          <p:cNvSpPr>
            <a:spLocks noGrp="1"/>
          </p:cNvSpPr>
          <p:nvPr>
            <p:ph type="dt" sz="half" idx="10"/>
          </p:nvPr>
        </p:nvSpPr>
        <p:spPr/>
        <p:txBody>
          <a:bodyPr/>
          <a:lstStyle/>
          <a:p>
            <a:fld id="{C6E024B6-32CE-4C4E-B001-F986C78F83EC}" type="datetime1">
              <a:rPr lang="it-IT" smtClean="0"/>
              <a:t>13/12/2019</a:t>
            </a:fld>
            <a:endParaRPr lang="it-IT"/>
          </a:p>
        </p:txBody>
      </p:sp>
      <p:sp>
        <p:nvSpPr>
          <p:cNvPr id="4" name="Segnaposto piè di pagina 3">
            <a:extLst>
              <a:ext uri="{FF2B5EF4-FFF2-40B4-BE49-F238E27FC236}">
                <a16:creationId xmlns:a16="http://schemas.microsoft.com/office/drawing/2014/main" id="{CC41B087-F4BA-424C-9694-70D5C03ECC9B}"/>
              </a:ext>
            </a:extLst>
          </p:cNvPr>
          <p:cNvSpPr>
            <a:spLocks noGrp="1"/>
          </p:cNvSpPr>
          <p:nvPr>
            <p:ph type="ftr" sz="quarter" idx="11"/>
          </p:nvPr>
        </p:nvSpPr>
        <p:spPr/>
        <p:txBody>
          <a:bodyPr/>
          <a:lstStyle/>
          <a:p>
            <a:r>
              <a:rPr lang="it-IT"/>
              <a:t>Ordine degli Ingegneri della provincia di Brescia - Assemblea Ordinaria – 06/12/2017 #preventivo2018</a:t>
            </a:r>
          </a:p>
        </p:txBody>
      </p:sp>
      <p:sp>
        <p:nvSpPr>
          <p:cNvPr id="5" name="Segnaposto numero diapositiva 4">
            <a:extLst>
              <a:ext uri="{FF2B5EF4-FFF2-40B4-BE49-F238E27FC236}">
                <a16:creationId xmlns:a16="http://schemas.microsoft.com/office/drawing/2014/main" id="{C4F86AC0-F2F5-4C56-B3B1-D503B64C761A}"/>
              </a:ext>
            </a:extLst>
          </p:cNvPr>
          <p:cNvSpPr>
            <a:spLocks noGrp="1"/>
          </p:cNvSpPr>
          <p:nvPr>
            <p:ph type="sldNum" sz="quarter" idx="12"/>
          </p:nvPr>
        </p:nvSpPr>
        <p:spPr/>
        <p:txBody>
          <a:bodyPr/>
          <a:lstStyle/>
          <a:p>
            <a:fld id="{949E479F-9ADC-46C1-B9D5-29E984450E0E}" type="slidenum">
              <a:rPr lang="it-IT" smtClean="0"/>
              <a:t>‹N›</a:t>
            </a:fld>
            <a:endParaRPr lang="it-IT"/>
          </a:p>
        </p:txBody>
      </p:sp>
    </p:spTree>
    <p:extLst>
      <p:ext uri="{BB962C8B-B14F-4D97-AF65-F5344CB8AC3E}">
        <p14:creationId xmlns:p14="http://schemas.microsoft.com/office/powerpoint/2010/main" val="1688794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E21BB00E-0079-46B6-A6E2-D1940444F05D}"/>
              </a:ext>
            </a:extLst>
          </p:cNvPr>
          <p:cNvSpPr>
            <a:spLocks noGrp="1"/>
          </p:cNvSpPr>
          <p:nvPr>
            <p:ph type="dt" sz="half" idx="10"/>
          </p:nvPr>
        </p:nvSpPr>
        <p:spPr/>
        <p:txBody>
          <a:bodyPr/>
          <a:lstStyle/>
          <a:p>
            <a:fld id="{ACBCA0AE-B360-452C-B84A-AD5621C6F27F}" type="datetime1">
              <a:rPr lang="it-IT" smtClean="0"/>
              <a:t>13/12/2019</a:t>
            </a:fld>
            <a:endParaRPr lang="it-IT"/>
          </a:p>
        </p:txBody>
      </p:sp>
      <p:sp>
        <p:nvSpPr>
          <p:cNvPr id="3" name="Segnaposto piè di pagina 2">
            <a:extLst>
              <a:ext uri="{FF2B5EF4-FFF2-40B4-BE49-F238E27FC236}">
                <a16:creationId xmlns:a16="http://schemas.microsoft.com/office/drawing/2014/main" id="{A59421A2-B8E8-482C-8C11-ECC67BB5916B}"/>
              </a:ext>
            </a:extLst>
          </p:cNvPr>
          <p:cNvSpPr>
            <a:spLocks noGrp="1"/>
          </p:cNvSpPr>
          <p:nvPr>
            <p:ph type="ftr" sz="quarter" idx="11"/>
          </p:nvPr>
        </p:nvSpPr>
        <p:spPr/>
        <p:txBody>
          <a:bodyPr/>
          <a:lstStyle/>
          <a:p>
            <a:r>
              <a:rPr lang="it-IT"/>
              <a:t>Ordine degli Ingegneri della provincia di Brescia - Assemblea Ordinaria – 06/12/2017 #preventivo2018</a:t>
            </a:r>
          </a:p>
        </p:txBody>
      </p:sp>
      <p:sp>
        <p:nvSpPr>
          <p:cNvPr id="4" name="Segnaposto numero diapositiva 3">
            <a:extLst>
              <a:ext uri="{FF2B5EF4-FFF2-40B4-BE49-F238E27FC236}">
                <a16:creationId xmlns:a16="http://schemas.microsoft.com/office/drawing/2014/main" id="{C34F6B61-C51B-433E-9EEF-19EC7623DC0D}"/>
              </a:ext>
            </a:extLst>
          </p:cNvPr>
          <p:cNvSpPr>
            <a:spLocks noGrp="1"/>
          </p:cNvSpPr>
          <p:nvPr>
            <p:ph type="sldNum" sz="quarter" idx="12"/>
          </p:nvPr>
        </p:nvSpPr>
        <p:spPr/>
        <p:txBody>
          <a:bodyPr/>
          <a:lstStyle/>
          <a:p>
            <a:fld id="{949E479F-9ADC-46C1-B9D5-29E984450E0E}" type="slidenum">
              <a:rPr lang="it-IT" smtClean="0"/>
              <a:t>‹N›</a:t>
            </a:fld>
            <a:endParaRPr lang="it-IT"/>
          </a:p>
        </p:txBody>
      </p:sp>
    </p:spTree>
    <p:extLst>
      <p:ext uri="{BB962C8B-B14F-4D97-AF65-F5344CB8AC3E}">
        <p14:creationId xmlns:p14="http://schemas.microsoft.com/office/powerpoint/2010/main" val="460347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CE629EC-A4D6-4E90-B660-3492A6F8F463}"/>
              </a:ext>
            </a:extLst>
          </p:cNvPr>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96C5EB2-105D-4AA9-AD3F-A4BB9EFA5F7F}"/>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E632C307-004B-4505-8ABD-1D68408E8A9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984AD9A4-3CC5-4E5D-AB22-9D697B829A5F}"/>
              </a:ext>
            </a:extLst>
          </p:cNvPr>
          <p:cNvSpPr>
            <a:spLocks noGrp="1"/>
          </p:cNvSpPr>
          <p:nvPr>
            <p:ph type="dt" sz="half" idx="10"/>
          </p:nvPr>
        </p:nvSpPr>
        <p:spPr/>
        <p:txBody>
          <a:bodyPr/>
          <a:lstStyle/>
          <a:p>
            <a:fld id="{B0D4CA86-E964-4294-9D93-FD5D0F078605}" type="datetime1">
              <a:rPr lang="it-IT" smtClean="0"/>
              <a:t>13/12/2019</a:t>
            </a:fld>
            <a:endParaRPr lang="it-IT"/>
          </a:p>
        </p:txBody>
      </p:sp>
      <p:sp>
        <p:nvSpPr>
          <p:cNvPr id="6" name="Segnaposto piè di pagina 5">
            <a:extLst>
              <a:ext uri="{FF2B5EF4-FFF2-40B4-BE49-F238E27FC236}">
                <a16:creationId xmlns:a16="http://schemas.microsoft.com/office/drawing/2014/main" id="{5A743098-A113-4AA2-A785-B28AD96838B3}"/>
              </a:ext>
            </a:extLst>
          </p:cNvPr>
          <p:cNvSpPr>
            <a:spLocks noGrp="1"/>
          </p:cNvSpPr>
          <p:nvPr>
            <p:ph type="ftr" sz="quarter" idx="11"/>
          </p:nvPr>
        </p:nvSpPr>
        <p:spPr/>
        <p:txBody>
          <a:bodyPr/>
          <a:lstStyle/>
          <a:p>
            <a:r>
              <a:rPr lang="it-IT"/>
              <a:t>Ordine degli Ingegneri della provincia di Brescia - Assemblea Ordinaria – 06/12/2017 #preventivo2018</a:t>
            </a:r>
          </a:p>
        </p:txBody>
      </p:sp>
      <p:sp>
        <p:nvSpPr>
          <p:cNvPr id="7" name="Segnaposto numero diapositiva 6">
            <a:extLst>
              <a:ext uri="{FF2B5EF4-FFF2-40B4-BE49-F238E27FC236}">
                <a16:creationId xmlns:a16="http://schemas.microsoft.com/office/drawing/2014/main" id="{0C9F13F8-CD02-4D18-8596-E62C879CC045}"/>
              </a:ext>
            </a:extLst>
          </p:cNvPr>
          <p:cNvSpPr>
            <a:spLocks noGrp="1"/>
          </p:cNvSpPr>
          <p:nvPr>
            <p:ph type="sldNum" sz="quarter" idx="12"/>
          </p:nvPr>
        </p:nvSpPr>
        <p:spPr/>
        <p:txBody>
          <a:bodyPr/>
          <a:lstStyle/>
          <a:p>
            <a:fld id="{949E479F-9ADC-46C1-B9D5-29E984450E0E}" type="slidenum">
              <a:rPr lang="it-IT" smtClean="0"/>
              <a:t>‹N›</a:t>
            </a:fld>
            <a:endParaRPr lang="it-IT"/>
          </a:p>
        </p:txBody>
      </p:sp>
    </p:spTree>
    <p:extLst>
      <p:ext uri="{BB962C8B-B14F-4D97-AF65-F5344CB8AC3E}">
        <p14:creationId xmlns:p14="http://schemas.microsoft.com/office/powerpoint/2010/main" val="3343173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59E80F4-1B2E-43ED-9218-7E0E71F76BEA}"/>
              </a:ext>
            </a:extLst>
          </p:cNvPr>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BE5A8B50-1664-4DF1-893D-D90C67836DDB}"/>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EAE85604-451E-421E-8CA5-65EB7468AB2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A81F910C-FB3A-40FB-B324-2FAC8F896340}"/>
              </a:ext>
            </a:extLst>
          </p:cNvPr>
          <p:cNvSpPr>
            <a:spLocks noGrp="1"/>
          </p:cNvSpPr>
          <p:nvPr>
            <p:ph type="dt" sz="half" idx="10"/>
          </p:nvPr>
        </p:nvSpPr>
        <p:spPr/>
        <p:txBody>
          <a:bodyPr/>
          <a:lstStyle/>
          <a:p>
            <a:fld id="{3DF329F2-34D7-48A7-9384-38D6984B116A}" type="datetime1">
              <a:rPr lang="it-IT" smtClean="0"/>
              <a:t>13/12/2019</a:t>
            </a:fld>
            <a:endParaRPr lang="it-IT"/>
          </a:p>
        </p:txBody>
      </p:sp>
      <p:sp>
        <p:nvSpPr>
          <p:cNvPr id="6" name="Segnaposto piè di pagina 5">
            <a:extLst>
              <a:ext uri="{FF2B5EF4-FFF2-40B4-BE49-F238E27FC236}">
                <a16:creationId xmlns:a16="http://schemas.microsoft.com/office/drawing/2014/main" id="{7DD7A560-10D7-4E89-A576-E357018C5C13}"/>
              </a:ext>
            </a:extLst>
          </p:cNvPr>
          <p:cNvSpPr>
            <a:spLocks noGrp="1"/>
          </p:cNvSpPr>
          <p:nvPr>
            <p:ph type="ftr" sz="quarter" idx="11"/>
          </p:nvPr>
        </p:nvSpPr>
        <p:spPr/>
        <p:txBody>
          <a:bodyPr/>
          <a:lstStyle/>
          <a:p>
            <a:r>
              <a:rPr lang="it-IT"/>
              <a:t>Ordine degli Ingegneri della provincia di Brescia - Assemblea Ordinaria – 06/12/2017 #preventivo2018</a:t>
            </a:r>
          </a:p>
        </p:txBody>
      </p:sp>
      <p:sp>
        <p:nvSpPr>
          <p:cNvPr id="7" name="Segnaposto numero diapositiva 6">
            <a:extLst>
              <a:ext uri="{FF2B5EF4-FFF2-40B4-BE49-F238E27FC236}">
                <a16:creationId xmlns:a16="http://schemas.microsoft.com/office/drawing/2014/main" id="{0A35308E-9D58-42F5-8FD9-AA3CBEB889DA}"/>
              </a:ext>
            </a:extLst>
          </p:cNvPr>
          <p:cNvSpPr>
            <a:spLocks noGrp="1"/>
          </p:cNvSpPr>
          <p:nvPr>
            <p:ph type="sldNum" sz="quarter" idx="12"/>
          </p:nvPr>
        </p:nvSpPr>
        <p:spPr/>
        <p:txBody>
          <a:bodyPr/>
          <a:lstStyle/>
          <a:p>
            <a:fld id="{949E479F-9ADC-46C1-B9D5-29E984450E0E}" type="slidenum">
              <a:rPr lang="it-IT" smtClean="0"/>
              <a:t>‹N›</a:t>
            </a:fld>
            <a:endParaRPr lang="it-IT"/>
          </a:p>
        </p:txBody>
      </p:sp>
    </p:spTree>
    <p:extLst>
      <p:ext uri="{BB962C8B-B14F-4D97-AF65-F5344CB8AC3E}">
        <p14:creationId xmlns:p14="http://schemas.microsoft.com/office/powerpoint/2010/main" val="2247453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28E87E12-1EE2-41CB-8F51-4155279BC25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D50CB46D-341A-4E9A-AFDF-DAC111A7BEEF}"/>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2192BD2-B063-43F1-BE73-0FC7F0C4D949}"/>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73261D-EA79-4B1F-9006-E246F34E27C0}" type="datetime1">
              <a:rPr lang="it-IT" smtClean="0"/>
              <a:t>13/12/2019</a:t>
            </a:fld>
            <a:endParaRPr lang="it-IT"/>
          </a:p>
        </p:txBody>
      </p:sp>
      <p:sp>
        <p:nvSpPr>
          <p:cNvPr id="5" name="Segnaposto piè di pagina 4">
            <a:extLst>
              <a:ext uri="{FF2B5EF4-FFF2-40B4-BE49-F238E27FC236}">
                <a16:creationId xmlns:a16="http://schemas.microsoft.com/office/drawing/2014/main" id="{7EABFE85-0CF7-449E-B82A-6FEB8D5B0E0E}"/>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a:t>Ordine degli Ingegneri della provincia di Brescia - Assemblea Ordinaria – 06/12/2017 #preventivo2018</a:t>
            </a:r>
          </a:p>
        </p:txBody>
      </p:sp>
      <p:sp>
        <p:nvSpPr>
          <p:cNvPr id="6" name="Segnaposto numero diapositiva 5">
            <a:extLst>
              <a:ext uri="{FF2B5EF4-FFF2-40B4-BE49-F238E27FC236}">
                <a16:creationId xmlns:a16="http://schemas.microsoft.com/office/drawing/2014/main" id="{F3D8C768-86D0-4047-BCBD-79C195B4686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9E479F-9ADC-46C1-B9D5-29E984450E0E}" type="slidenum">
              <a:rPr lang="it-IT" smtClean="0"/>
              <a:t>‹N›</a:t>
            </a:fld>
            <a:endParaRPr lang="it-IT"/>
          </a:p>
        </p:txBody>
      </p:sp>
    </p:spTree>
    <p:extLst>
      <p:ext uri="{BB962C8B-B14F-4D97-AF65-F5344CB8AC3E}">
        <p14:creationId xmlns:p14="http://schemas.microsoft.com/office/powerpoint/2010/main" val="3846868441"/>
      </p:ext>
    </p:extLst>
  </p:cSld>
  <p:clrMap bg1="lt1" tx1="dk1" bg2="lt2" tx2="dk2" accent1="accent1" accent2="accent2" accent3="accent3" accent4="accent4" accent5="accent5" accent6="accent6" hlink="hlink" folHlink="folHlink"/>
  <p:sldLayoutIdLst>
    <p:sldLayoutId id="2147484108" r:id="rId1"/>
    <p:sldLayoutId id="2147484109" r:id="rId2"/>
    <p:sldLayoutId id="2147484110" r:id="rId3"/>
    <p:sldLayoutId id="2147484111" r:id="rId4"/>
    <p:sldLayoutId id="2147484112" r:id="rId5"/>
    <p:sldLayoutId id="2147484113" r:id="rId6"/>
    <p:sldLayoutId id="2147484114" r:id="rId7"/>
    <p:sldLayoutId id="2147484115" r:id="rId8"/>
    <p:sldLayoutId id="2147484116" r:id="rId9"/>
    <p:sldLayoutId id="2147484117" r:id="rId10"/>
    <p:sldLayoutId id="2147484118"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A1D8D3E7-DE77-4C01-8EA2-C33EB0196173}"/>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2BD29840-892A-49DA-817E-9074714E14B7}"/>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203F673-7E03-449C-85D6-7814A9CCF124}"/>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D42973-5922-4520-9542-9F1EF6AAD967}" type="datetime1">
              <a:rPr lang="it-IT" smtClean="0"/>
              <a:t>13/12/2019</a:t>
            </a:fld>
            <a:endParaRPr lang="it-IT"/>
          </a:p>
        </p:txBody>
      </p:sp>
      <p:sp>
        <p:nvSpPr>
          <p:cNvPr id="5" name="Segnaposto piè di pagina 4">
            <a:extLst>
              <a:ext uri="{FF2B5EF4-FFF2-40B4-BE49-F238E27FC236}">
                <a16:creationId xmlns:a16="http://schemas.microsoft.com/office/drawing/2014/main" id="{452F086B-C171-4A90-965E-C185DA93DAFE}"/>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a:t>Ordine degli Ingegneri della provincia di Brescia - Assemblea Ordinaria – 06/12/2017 #preventivo2018</a:t>
            </a:r>
          </a:p>
        </p:txBody>
      </p:sp>
      <p:sp>
        <p:nvSpPr>
          <p:cNvPr id="6" name="Segnaposto numero diapositiva 5">
            <a:extLst>
              <a:ext uri="{FF2B5EF4-FFF2-40B4-BE49-F238E27FC236}">
                <a16:creationId xmlns:a16="http://schemas.microsoft.com/office/drawing/2014/main" id="{D0A89610-DA37-4261-9AAA-BA38FB491A29}"/>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2BC943-E5EC-4CFC-9734-FDF58420EDFB}" type="slidenum">
              <a:rPr lang="it-IT" smtClean="0"/>
              <a:t>‹N›</a:t>
            </a:fld>
            <a:endParaRPr lang="it-IT"/>
          </a:p>
        </p:txBody>
      </p:sp>
    </p:spTree>
    <p:extLst>
      <p:ext uri="{BB962C8B-B14F-4D97-AF65-F5344CB8AC3E}">
        <p14:creationId xmlns:p14="http://schemas.microsoft.com/office/powerpoint/2010/main" val="2778928770"/>
      </p:ext>
    </p:extLst>
  </p:cSld>
  <p:clrMap bg1="lt1" tx1="dk1" bg2="lt2" tx2="dk2" accent1="accent1" accent2="accent2" accent3="accent3" accent4="accent4" accent5="accent5" accent6="accent6" hlink="hlink" folHlink="folHlink"/>
  <p:sldLayoutIdLst>
    <p:sldLayoutId id="2147484120" r:id="rId1"/>
    <p:sldLayoutId id="2147484121" r:id="rId2"/>
    <p:sldLayoutId id="2147484122" r:id="rId3"/>
    <p:sldLayoutId id="2147484123" r:id="rId4"/>
    <p:sldLayoutId id="2147484124" r:id="rId5"/>
    <p:sldLayoutId id="2147484125" r:id="rId6"/>
    <p:sldLayoutId id="2147484126" r:id="rId7"/>
    <p:sldLayoutId id="2147484127" r:id="rId8"/>
    <p:sldLayoutId id="2147484128" r:id="rId9"/>
    <p:sldLayoutId id="2147484129" r:id="rId10"/>
    <p:sldLayoutId id="2147484130" r:id="rId11"/>
    <p:sldLayoutId id="214748413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0A819D8A-258F-4479-A461-8815A4E5B265}" type="datetime1">
              <a:rPr lang="it-IT" smtClean="0"/>
              <a:t>13/12/2019</a:t>
            </a:fld>
            <a:endParaRPr lang="it-IT"/>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it-IT"/>
              <a:t>Ordine degli Ingegneri della provincia di Brescia - Assemblea Ordinaria – 06/12/2017 #preventivo2018</a:t>
            </a: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E7A41E1B-4F70-4964-A407-84C68BE8251C}" type="slidenum">
              <a:rPr lang="it-IT" smtClean="0"/>
              <a:t>‹N›</a:t>
            </a:fld>
            <a:endParaRPr lang="it-IT"/>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9738581"/>
      </p:ext>
    </p:extLst>
  </p:cSld>
  <p:clrMap bg1="lt1" tx1="dk1" bg2="lt2" tx2="dk2" accent1="accent1" accent2="accent2" accent3="accent3" accent4="accent4" accent5="accent5" accent6="accent6" hlink="hlink" folHlink="folHlink"/>
  <p:sldLayoutIdLst>
    <p:sldLayoutId id="2147484133" r:id="rId1"/>
    <p:sldLayoutId id="2147484134" r:id="rId2"/>
    <p:sldLayoutId id="2147484135" r:id="rId3"/>
    <p:sldLayoutId id="2147484136" r:id="rId4"/>
    <p:sldLayoutId id="2147484137" r:id="rId5"/>
    <p:sldLayoutId id="2147484138" r:id="rId6"/>
    <p:sldLayoutId id="2147484139" r:id="rId7"/>
    <p:sldLayoutId id="2147484140" r:id="rId8"/>
    <p:sldLayoutId id="2147484141" r:id="rId9"/>
    <p:sldLayoutId id="2147484142" r:id="rId10"/>
    <p:sldLayoutId id="2147484143" r:id="rId11"/>
    <p:sldLayoutId id="2147484106" r:id="rId12"/>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30.xml"/><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30.xml"/><Relationship Id="rId4" Type="http://schemas.openxmlformats.org/officeDocument/2006/relationships/image" Target="../media/image5.jpeg"/></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4.xml"/><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30.xml"/><Relationship Id="rId4" Type="http://schemas.openxmlformats.org/officeDocument/2006/relationships/image" Target="../media/image5.jpeg"/></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30.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30.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30.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30.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5.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xml"/><Relationship Id="rId1" Type="http://schemas.openxmlformats.org/officeDocument/2006/relationships/slideLayout" Target="../slideLayouts/slideLayout30.xml"/><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30.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4.jpeg"/><Relationship Id="rId1" Type="http://schemas.openxmlformats.org/officeDocument/2006/relationships/slideLayout" Target="../slideLayouts/slideLayout30.xml"/><Relationship Id="rId5" Type="http://schemas.openxmlformats.org/officeDocument/2006/relationships/image" Target="../media/image5.jpeg"/><Relationship Id="rId4" Type="http://schemas.openxmlformats.org/officeDocument/2006/relationships/image" Target="../media/image8.jp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30.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30.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30.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uppo 5"/>
          <p:cNvGrpSpPr/>
          <p:nvPr/>
        </p:nvGrpSpPr>
        <p:grpSpPr>
          <a:xfrm>
            <a:off x="5867307" y="428495"/>
            <a:ext cx="3062932" cy="276999"/>
            <a:chOff x="5511271" y="1316492"/>
            <a:chExt cx="2846908" cy="276999"/>
          </a:xfrm>
        </p:grpSpPr>
        <p:sp>
          <p:nvSpPr>
            <p:cNvPr id="3" name="CasellaDiTesto 2"/>
            <p:cNvSpPr txBox="1"/>
            <p:nvPr/>
          </p:nvSpPr>
          <p:spPr>
            <a:xfrm>
              <a:off x="5511271" y="1316492"/>
              <a:ext cx="2846908" cy="276999"/>
            </a:xfrm>
            <a:prstGeom prst="rect">
              <a:avLst/>
            </a:prstGeom>
            <a:noFill/>
          </p:spPr>
          <p:txBody>
            <a:bodyPr wrap="square" rtlCol="0">
              <a:spAutoFit/>
            </a:bodyPr>
            <a:lstStyle/>
            <a:p>
              <a:pPr algn="ctr"/>
              <a:r>
                <a:rPr lang="it-IT" sz="1200" dirty="0">
                  <a:solidFill>
                    <a:srgbClr val="FF0000"/>
                  </a:solidFill>
                  <a:latin typeface="Arial Rounded MT Bold" panose="020F0704030504030204" pitchFamily="34" charset="0"/>
                </a:rPr>
                <a:t>     @ORD_ING_BS  #preventivo2020</a:t>
              </a:r>
            </a:p>
          </p:txBody>
        </p:sp>
        <p:pic>
          <p:nvPicPr>
            <p:cNvPr id="4" name="Immagin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43644" y="1354383"/>
              <a:ext cx="247500" cy="201216"/>
            </a:xfrm>
            <a:prstGeom prst="rect">
              <a:avLst/>
            </a:prstGeom>
          </p:spPr>
        </p:pic>
      </p:grpSp>
      <p:pic>
        <p:nvPicPr>
          <p:cNvPr id="10" name="Immagine 9">
            <a:extLst>
              <a:ext uri="{FF2B5EF4-FFF2-40B4-BE49-F238E27FC236}">
                <a16:creationId xmlns:a16="http://schemas.microsoft.com/office/drawing/2014/main" id="{902A85A1-D12D-4CE5-807D-B512B33ED06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238394"/>
            <a:ext cx="3704400" cy="934200"/>
          </a:xfrm>
          <a:prstGeom prst="rect">
            <a:avLst/>
          </a:prstGeom>
        </p:spPr>
      </p:pic>
      <p:sp>
        <p:nvSpPr>
          <p:cNvPr id="8" name="Segnaposto piè di pagina 2">
            <a:extLst>
              <a:ext uri="{FF2B5EF4-FFF2-40B4-BE49-F238E27FC236}">
                <a16:creationId xmlns:a16="http://schemas.microsoft.com/office/drawing/2014/main" id="{C6D7020B-18FF-4E08-8091-AF2D1D263A24}"/>
              </a:ext>
            </a:extLst>
          </p:cNvPr>
          <p:cNvSpPr txBox="1">
            <a:spLocks/>
          </p:cNvSpPr>
          <p:nvPr/>
        </p:nvSpPr>
        <p:spPr>
          <a:xfrm>
            <a:off x="1907704" y="6380140"/>
            <a:ext cx="5576961" cy="365125"/>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it-IT" dirty="0"/>
              <a:t>Ordine degli Ingegneri della provincia di Brescia - Assemblea Ordinaria – 06/12/2018 #preventivo2019</a:t>
            </a:r>
          </a:p>
        </p:txBody>
      </p:sp>
      <p:pic>
        <p:nvPicPr>
          <p:cNvPr id="1026" name="img1573745698758" descr="part4">
            <a:extLst>
              <a:ext uri="{FF2B5EF4-FFF2-40B4-BE49-F238E27FC236}">
                <a16:creationId xmlns:a16="http://schemas.microsoft.com/office/drawing/2014/main" id="{1341CABD-9F1D-411F-BC57-5B99E3B821B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 y="3113802"/>
            <a:ext cx="9144000" cy="3744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olo 1"/>
          <p:cNvSpPr>
            <a:spLocks noGrp="1"/>
          </p:cNvSpPr>
          <p:nvPr>
            <p:ph type="ctrTitle" idx="4294967295"/>
          </p:nvPr>
        </p:nvSpPr>
        <p:spPr>
          <a:xfrm>
            <a:off x="89758" y="2060848"/>
            <a:ext cx="8964486" cy="1366838"/>
          </a:xfrm>
        </p:spPr>
        <p:txBody>
          <a:bodyPr>
            <a:noAutofit/>
          </a:bodyPr>
          <a:lstStyle/>
          <a:p>
            <a:pPr algn="ctr"/>
            <a:r>
              <a:rPr lang="it-IT" sz="2800" b="1" dirty="0">
                <a:solidFill>
                  <a:srgbClr val="666633"/>
                </a:solidFill>
                <a:effectLst>
                  <a:outerShdw blurRad="38100" dist="38100" dir="2700000" algn="tl">
                    <a:srgbClr val="000000">
                      <a:alpha val="43137"/>
                    </a:srgbClr>
                  </a:outerShdw>
                </a:effectLst>
                <a:latin typeface="Arial Rounded MT Bold" panose="020F0704030504030204" pitchFamily="34" charset="0"/>
                <a:cs typeface="Calibri" panose="020F0502020204030204" pitchFamily="34" charset="0"/>
              </a:rPr>
              <a:t>ASSEMBLEA ORDINARIA</a:t>
            </a:r>
            <a:br>
              <a:rPr lang="it-IT" sz="2800" b="1" dirty="0">
                <a:solidFill>
                  <a:srgbClr val="666633"/>
                </a:solidFill>
                <a:effectLst>
                  <a:outerShdw blurRad="38100" dist="38100" dir="2700000" algn="tl">
                    <a:srgbClr val="000000">
                      <a:alpha val="43137"/>
                    </a:srgbClr>
                  </a:outerShdw>
                </a:effectLst>
                <a:latin typeface="Arial Rounded MT Bold" panose="020F0704030504030204" pitchFamily="34" charset="0"/>
                <a:cs typeface="Calibri" panose="020F0502020204030204" pitchFamily="34" charset="0"/>
              </a:rPr>
            </a:br>
            <a:r>
              <a:rPr lang="it-IT" sz="2800" b="1" dirty="0">
                <a:solidFill>
                  <a:srgbClr val="666633"/>
                </a:solidFill>
                <a:effectLst>
                  <a:outerShdw blurRad="38100" dist="38100" dir="2700000" algn="tl">
                    <a:srgbClr val="000000">
                      <a:alpha val="43137"/>
                    </a:srgbClr>
                  </a:outerShdw>
                </a:effectLst>
                <a:latin typeface="Arial Rounded MT Bold" panose="020F0704030504030204" pitchFamily="34" charset="0"/>
                <a:cs typeface="Calibri" panose="020F0502020204030204" pitchFamily="34" charset="0"/>
              </a:rPr>
              <a:t>APPROVAZIONE BILANCIO PREVENTIVO 2020</a:t>
            </a:r>
            <a:br>
              <a:rPr lang="it-IT" sz="2800" b="1" dirty="0">
                <a:solidFill>
                  <a:srgbClr val="666633"/>
                </a:solidFill>
                <a:effectLst>
                  <a:outerShdw blurRad="38100" dist="38100" dir="2700000" algn="tl">
                    <a:srgbClr val="000000">
                      <a:alpha val="43137"/>
                    </a:srgbClr>
                  </a:outerShdw>
                </a:effectLst>
                <a:latin typeface="Arial Rounded MT Bold" panose="020F0704030504030204" pitchFamily="34" charset="0"/>
                <a:cs typeface="Calibri" panose="020F0502020204030204" pitchFamily="34" charset="0"/>
              </a:rPr>
            </a:br>
            <a:br>
              <a:rPr lang="it-IT" sz="2800" b="1" dirty="0">
                <a:solidFill>
                  <a:srgbClr val="666633"/>
                </a:solidFill>
                <a:effectLst>
                  <a:outerShdw blurRad="38100" dist="38100" dir="2700000" algn="tl">
                    <a:srgbClr val="000000">
                      <a:alpha val="43137"/>
                    </a:srgbClr>
                  </a:outerShdw>
                </a:effectLst>
                <a:latin typeface="Arial Rounded MT Bold" panose="020F0704030504030204" pitchFamily="34" charset="0"/>
                <a:cs typeface="Calibri" panose="020F0502020204030204" pitchFamily="34" charset="0"/>
              </a:rPr>
            </a:br>
            <a:r>
              <a:rPr lang="it-IT" sz="2800" b="1" dirty="0">
                <a:solidFill>
                  <a:schemeClr val="bg1"/>
                </a:solidFill>
                <a:effectLst>
                  <a:outerShdw blurRad="38100" dist="38100" dir="2700000" algn="tl">
                    <a:srgbClr val="000000">
                      <a:alpha val="43137"/>
                    </a:srgbClr>
                  </a:outerShdw>
                </a:effectLst>
                <a:latin typeface="Arial Rounded MT Bold" panose="020F0704030504030204" pitchFamily="34" charset="0"/>
                <a:cs typeface="Calibri" panose="020F0502020204030204" pitchFamily="34" charset="0"/>
              </a:rPr>
              <a:t>13 DICEMBRE 2019</a:t>
            </a:r>
          </a:p>
        </p:txBody>
      </p:sp>
    </p:spTree>
    <p:extLst>
      <p:ext uri="{BB962C8B-B14F-4D97-AF65-F5344CB8AC3E}">
        <p14:creationId xmlns:p14="http://schemas.microsoft.com/office/powerpoint/2010/main" val="362333765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66D8B83E-937A-4090-88F4-3AF27B64389E}"/>
              </a:ext>
            </a:extLst>
          </p:cNvPr>
          <p:cNvSpPr/>
          <p:nvPr/>
        </p:nvSpPr>
        <p:spPr>
          <a:xfrm>
            <a:off x="983921" y="643473"/>
            <a:ext cx="7052091" cy="1754326"/>
          </a:xfrm>
          <a:prstGeom prst="rect">
            <a:avLst/>
          </a:prstGeom>
        </p:spPr>
        <p:txBody>
          <a:bodyPr wrap="square">
            <a:spAutoFit/>
          </a:bodyPr>
          <a:lstStyle/>
          <a:p>
            <a:pPr algn="ctr"/>
            <a:r>
              <a:rPr lang="it-IT" sz="5400" u="sng" cap="small" dirty="0">
                <a:solidFill>
                  <a:srgbClr val="002060"/>
                </a:solidFill>
                <a:effectLst>
                  <a:outerShdw blurRad="38100" dist="38100" dir="2700000" algn="tl">
                    <a:srgbClr val="000000">
                      <a:alpha val="43137"/>
                    </a:srgbClr>
                  </a:outerShdw>
                </a:effectLst>
                <a:latin typeface="Arial Rounded MT Bold" panose="020F0704030504030204" pitchFamily="34" charset="0"/>
              </a:rPr>
              <a:t>obiettivi 2020</a:t>
            </a:r>
          </a:p>
          <a:p>
            <a:pPr algn="ctr"/>
            <a:endParaRPr lang="it-IT" sz="5400" u="sng" cap="small" dirty="0">
              <a:solidFill>
                <a:srgbClr val="002060"/>
              </a:solidFill>
              <a:effectLst>
                <a:outerShdw blurRad="38100" dist="38100" dir="2700000" algn="tl">
                  <a:srgbClr val="000000">
                    <a:alpha val="43137"/>
                  </a:srgbClr>
                </a:outerShdw>
              </a:effectLst>
              <a:latin typeface="Arial Rounded MT Bold" panose="020F0704030504030204" pitchFamily="34" charset="0"/>
            </a:endParaRPr>
          </a:p>
        </p:txBody>
      </p:sp>
      <p:sp>
        <p:nvSpPr>
          <p:cNvPr id="7" name="Rettangolo 6"/>
          <p:cNvSpPr/>
          <p:nvPr/>
        </p:nvSpPr>
        <p:spPr>
          <a:xfrm>
            <a:off x="246193" y="1663946"/>
            <a:ext cx="8527904" cy="6492675"/>
          </a:xfrm>
          <a:prstGeom prst="rect">
            <a:avLst/>
          </a:prstGeom>
        </p:spPr>
        <p:txBody>
          <a:bodyPr wrap="square">
            <a:spAutoFit/>
          </a:bodyPr>
          <a:lstStyle/>
          <a:p>
            <a:pPr marL="342900" indent="-342900" algn="just">
              <a:lnSpc>
                <a:spcPct val="107000"/>
              </a:lnSpc>
              <a:spcAft>
                <a:spcPts val="600"/>
              </a:spcAft>
              <a:buFont typeface="Wingdings" panose="05000000000000000000" pitchFamily="2" charset="2"/>
              <a:buChar char="§"/>
            </a:pPr>
            <a:r>
              <a:rPr lang="it-IT" sz="2800" dirty="0">
                <a:latin typeface="Arial Rounded MT Bold" panose="020F0704030504030204" pitchFamily="34" charset="0"/>
                <a:ea typeface="Calibri" panose="020F0502020204030204" pitchFamily="34" charset="0"/>
                <a:cs typeface="Times New Roman" panose="02020603050405020304" pitchFamily="18" charset="0"/>
              </a:rPr>
              <a:t>La </a:t>
            </a:r>
            <a:r>
              <a:rPr lang="it-IT" sz="2800" dirty="0">
                <a:solidFill>
                  <a:schemeClr val="accent6">
                    <a:lumMod val="50000"/>
                  </a:schemeClr>
                </a:solidFill>
                <a:latin typeface="Arial Rounded MT Bold" panose="020F0704030504030204" pitchFamily="34" charset="0"/>
                <a:ea typeface="Calibri" panose="020F0502020204030204" pitchFamily="34" charset="0"/>
                <a:cs typeface="Times New Roman" panose="02020603050405020304" pitchFamily="18" charset="0"/>
              </a:rPr>
              <a:t>comunicazione</a:t>
            </a:r>
            <a:r>
              <a:rPr lang="it-IT" sz="2800" dirty="0">
                <a:latin typeface="Arial Rounded MT Bold" panose="020F0704030504030204" pitchFamily="34" charset="0"/>
                <a:ea typeface="Calibri" panose="020F0502020204030204" pitchFamily="34" charset="0"/>
                <a:cs typeface="Times New Roman" panose="02020603050405020304" pitchFamily="18" charset="0"/>
              </a:rPr>
              <a:t> verrà ripianificata ed ottimizzata</a:t>
            </a:r>
          </a:p>
          <a:p>
            <a:pPr algn="just">
              <a:lnSpc>
                <a:spcPct val="107000"/>
              </a:lnSpc>
              <a:spcAft>
                <a:spcPts val="600"/>
              </a:spcAft>
            </a:pPr>
            <a:endParaRPr lang="it-IT" sz="2400" dirty="0">
              <a:latin typeface="Arial Rounded MT Bold" panose="020F07040305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600"/>
              </a:spcAft>
              <a:buFont typeface="Wingdings" panose="05000000000000000000" pitchFamily="2" charset="2"/>
              <a:buChar char="§"/>
            </a:pPr>
            <a:r>
              <a:rPr lang="it-IT" sz="2400" dirty="0">
                <a:latin typeface="Arial Rounded MT Bold" panose="020F0704030504030204" pitchFamily="34" charset="0"/>
                <a:ea typeface="Calibri" panose="020F0502020204030204" pitchFamily="34" charset="0"/>
                <a:cs typeface="Times New Roman" panose="02020603050405020304" pitchFamily="18" charset="0"/>
              </a:rPr>
              <a:t>Le iniziative culturali e informative saranno uno degli investimenti a favore degli iscritti, in particolare prevedendo un sostegno dell’Ordine per </a:t>
            </a:r>
            <a:r>
              <a:rPr lang="it-IT" sz="2800" b="1" dirty="0">
                <a:solidFill>
                  <a:srgbClr val="FFC000"/>
                </a:solidFill>
                <a:effectLst>
                  <a:outerShdw blurRad="38100" dist="38100" dir="2700000" algn="tl">
                    <a:srgbClr val="000000">
                      <a:alpha val="43137"/>
                    </a:srgbClr>
                  </a:outerShdw>
                </a:effectLst>
                <a:latin typeface="Arial Rounded MT Bold" panose="020F0704030504030204" pitchFamily="34" charset="0"/>
                <a:ea typeface="Calibri" panose="020F0502020204030204" pitchFamily="34" charset="0"/>
                <a:cs typeface="Times New Roman" panose="02020603050405020304" pitchFamily="18" charset="0"/>
              </a:rPr>
              <a:t>l’aggiornamento di programmi di calcolo strutturale</a:t>
            </a:r>
            <a:r>
              <a:rPr lang="it-IT" sz="2400" dirty="0">
                <a:latin typeface="Arial Rounded MT Bold" panose="020F0704030504030204" pitchFamily="34" charset="0"/>
                <a:ea typeface="Calibri" panose="020F0502020204030204" pitchFamily="34" charset="0"/>
                <a:cs typeface="Times New Roman" panose="02020603050405020304" pitchFamily="18" charset="0"/>
              </a:rPr>
              <a:t> ad uso libero elaborati dal prof. </a:t>
            </a:r>
            <a:r>
              <a:rPr lang="it-IT" sz="2400" dirty="0" err="1">
                <a:latin typeface="Arial Rounded MT Bold" panose="020F0704030504030204" pitchFamily="34" charset="0"/>
                <a:ea typeface="Calibri" panose="020F0502020204030204" pitchFamily="34" charset="0"/>
                <a:cs typeface="Times New Roman" panose="02020603050405020304" pitchFamily="18" charset="0"/>
              </a:rPr>
              <a:t>Gelfi</a:t>
            </a:r>
            <a:r>
              <a:rPr lang="it-IT" sz="2400" dirty="0">
                <a:latin typeface="Arial Rounded MT Bold" panose="020F0704030504030204" pitchFamily="34" charset="0"/>
                <a:ea typeface="Calibri" panose="020F0502020204030204" pitchFamily="34" charset="0"/>
                <a:cs typeface="Times New Roman" panose="02020603050405020304" pitchFamily="18" charset="0"/>
              </a:rPr>
              <a:t> dell’Università di Brescia;</a:t>
            </a:r>
          </a:p>
          <a:p>
            <a:pPr algn="just">
              <a:lnSpc>
                <a:spcPct val="107000"/>
              </a:lnSpc>
              <a:spcAft>
                <a:spcPts val="600"/>
              </a:spcAft>
            </a:pPr>
            <a:r>
              <a:rPr lang="it-IT" sz="2400" dirty="0">
                <a:latin typeface="Arial Rounded MT Bold" panose="020F07040305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600"/>
              </a:spcAft>
              <a:buFont typeface="Arial" panose="020B0604020202020204" pitchFamily="34" charset="0"/>
              <a:buChar char="•"/>
            </a:pPr>
            <a:endParaRPr lang="it-IT" sz="2400" dirty="0">
              <a:latin typeface="Arial Rounded MT Bold" panose="020F07040305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600"/>
              </a:spcAft>
              <a:buFont typeface="Wingdings" panose="05000000000000000000" pitchFamily="2" charset="2"/>
              <a:buChar char="ü"/>
            </a:pPr>
            <a:endParaRPr lang="it-IT" sz="2400" dirty="0">
              <a:latin typeface="Arial Rounded MT Bold" panose="020F07040305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600"/>
              </a:spcAft>
              <a:buFontTx/>
              <a:buChar char="-"/>
            </a:pPr>
            <a:endParaRPr lang="it-IT" sz="2400" dirty="0">
              <a:latin typeface="Arial Rounded MT Bold" panose="020F0704030504030204" pitchFamily="34" charset="0"/>
              <a:ea typeface="Calibri" panose="020F0502020204030204" pitchFamily="34" charset="0"/>
              <a:cs typeface="Times New Roman" panose="02020603050405020304" pitchFamily="18" charset="0"/>
            </a:endParaRPr>
          </a:p>
          <a:p>
            <a:pPr algn="just">
              <a:lnSpc>
                <a:spcPct val="107000"/>
              </a:lnSpc>
            </a:pPr>
            <a:endParaRPr lang="it-IT" sz="24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5" name="Immagine 14">
            <a:extLst>
              <a:ext uri="{FF2B5EF4-FFF2-40B4-BE49-F238E27FC236}">
                <a16:creationId xmlns:a16="http://schemas.microsoft.com/office/drawing/2014/main" id="{60CEFDBD-7C19-4717-8F04-661B8568CC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6015" y="180161"/>
            <a:ext cx="2304256" cy="581102"/>
          </a:xfrm>
          <a:prstGeom prst="rect">
            <a:avLst/>
          </a:prstGeom>
        </p:spPr>
      </p:pic>
      <p:sp>
        <p:nvSpPr>
          <p:cNvPr id="2" name="Slide Number Placeholder 1">
            <a:extLst>
              <a:ext uri="{FF2B5EF4-FFF2-40B4-BE49-F238E27FC236}">
                <a16:creationId xmlns:a16="http://schemas.microsoft.com/office/drawing/2014/main" id="{1588460E-82E4-4A00-870D-DFBCA738A455}"/>
              </a:ext>
            </a:extLst>
          </p:cNvPr>
          <p:cNvSpPr>
            <a:spLocks noGrp="1"/>
          </p:cNvSpPr>
          <p:nvPr>
            <p:ph type="sldNum" sz="quarter" idx="12"/>
          </p:nvPr>
        </p:nvSpPr>
        <p:spPr/>
        <p:txBody>
          <a:bodyPr/>
          <a:lstStyle/>
          <a:p>
            <a:fld id="{E7A41E1B-4F70-4964-A407-84C68BE8251C}" type="slidenum">
              <a:rPr lang="it-IT" smtClean="0"/>
              <a:t>10</a:t>
            </a:fld>
            <a:endParaRPr lang="it-IT"/>
          </a:p>
        </p:txBody>
      </p:sp>
      <p:sp>
        <p:nvSpPr>
          <p:cNvPr id="8" name="Segnaposto piè di pagina 2">
            <a:extLst>
              <a:ext uri="{FF2B5EF4-FFF2-40B4-BE49-F238E27FC236}">
                <a16:creationId xmlns:a16="http://schemas.microsoft.com/office/drawing/2014/main" id="{F535C767-BD4F-40AE-8B65-30EA104F8496}"/>
              </a:ext>
            </a:extLst>
          </p:cNvPr>
          <p:cNvSpPr txBox="1">
            <a:spLocks/>
          </p:cNvSpPr>
          <p:nvPr/>
        </p:nvSpPr>
        <p:spPr>
          <a:xfrm>
            <a:off x="1907704" y="6448251"/>
            <a:ext cx="5576961" cy="365125"/>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it-IT" dirty="0"/>
              <a:t>Ordine degli Ingegneri della provincia di Brescia - Assemblea Ordinaria – 13/12/2019 #preventivo2020</a:t>
            </a:r>
          </a:p>
        </p:txBody>
      </p:sp>
      <p:pic>
        <p:nvPicPr>
          <p:cNvPr id="10" name="Picture 9">
            <a:extLst>
              <a:ext uri="{FF2B5EF4-FFF2-40B4-BE49-F238E27FC236}">
                <a16:creationId xmlns:a16="http://schemas.microsoft.com/office/drawing/2014/main" id="{38B67958-5751-4E6D-A872-19AD81599B8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0572" y="80149"/>
            <a:ext cx="1614588" cy="112048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720964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66D8B83E-937A-4090-88F4-3AF27B64389E}"/>
              </a:ext>
            </a:extLst>
          </p:cNvPr>
          <p:cNvSpPr/>
          <p:nvPr/>
        </p:nvSpPr>
        <p:spPr>
          <a:xfrm>
            <a:off x="983920" y="1913245"/>
            <a:ext cx="7052091" cy="1754326"/>
          </a:xfrm>
          <a:prstGeom prst="rect">
            <a:avLst/>
          </a:prstGeom>
        </p:spPr>
        <p:txBody>
          <a:bodyPr wrap="square">
            <a:spAutoFit/>
          </a:bodyPr>
          <a:lstStyle/>
          <a:p>
            <a:pPr algn="ctr"/>
            <a:r>
              <a:rPr lang="it-IT" sz="5400" u="sng" cap="small" dirty="0">
                <a:solidFill>
                  <a:schemeClr val="accent2">
                    <a:lumMod val="75000"/>
                  </a:schemeClr>
                </a:solidFill>
                <a:effectLst>
                  <a:outerShdw blurRad="38100" dist="38100" dir="2700000" algn="tl">
                    <a:srgbClr val="000000">
                      <a:alpha val="43137"/>
                    </a:srgbClr>
                  </a:outerShdw>
                </a:effectLst>
                <a:latin typeface="Arial Rounded MT Bold" panose="020F0704030504030204" pitchFamily="34" charset="0"/>
              </a:rPr>
              <a:t>ATTIVITA’ 2020</a:t>
            </a:r>
          </a:p>
          <a:p>
            <a:pPr algn="ctr"/>
            <a:endParaRPr lang="it-IT" sz="5400" u="sng" cap="small" dirty="0">
              <a:solidFill>
                <a:srgbClr val="002060"/>
              </a:solidFill>
              <a:effectLst>
                <a:outerShdw blurRad="38100" dist="38100" dir="2700000" algn="tl">
                  <a:srgbClr val="000000">
                    <a:alpha val="43137"/>
                  </a:srgbClr>
                </a:outerShdw>
              </a:effectLst>
              <a:latin typeface="Arial Rounded MT Bold" panose="020F0704030504030204" pitchFamily="34" charset="0"/>
            </a:endParaRPr>
          </a:p>
        </p:txBody>
      </p:sp>
      <p:sp>
        <p:nvSpPr>
          <p:cNvPr id="7" name="Rettangolo 6"/>
          <p:cNvSpPr/>
          <p:nvPr/>
        </p:nvSpPr>
        <p:spPr>
          <a:xfrm>
            <a:off x="246014" y="3249033"/>
            <a:ext cx="8527904" cy="990464"/>
          </a:xfrm>
          <a:prstGeom prst="rect">
            <a:avLst/>
          </a:prstGeom>
        </p:spPr>
        <p:txBody>
          <a:bodyPr wrap="square">
            <a:spAutoFit/>
          </a:bodyPr>
          <a:lstStyle/>
          <a:p>
            <a:pPr marL="342900" indent="-342900" algn="just">
              <a:lnSpc>
                <a:spcPct val="107000"/>
              </a:lnSpc>
              <a:spcAft>
                <a:spcPts val="600"/>
              </a:spcAft>
              <a:buFont typeface="Wingdings" panose="05000000000000000000" pitchFamily="2" charset="2"/>
              <a:buChar char="§"/>
            </a:pPr>
            <a:r>
              <a:rPr lang="it-IT" sz="2800" dirty="0">
                <a:solidFill>
                  <a:schemeClr val="accent6">
                    <a:lumMod val="50000"/>
                  </a:schemeClr>
                </a:solidFill>
                <a:latin typeface="Arial Rounded MT Bold" panose="020F0704030504030204" pitchFamily="34" charset="0"/>
                <a:ea typeface="Calibri" panose="020F0502020204030204" pitchFamily="34" charset="0"/>
                <a:cs typeface="Times New Roman" panose="02020603050405020304" pitchFamily="18" charset="0"/>
              </a:rPr>
              <a:t>Programmate</a:t>
            </a:r>
            <a:r>
              <a:rPr lang="it-IT" sz="2800" dirty="0">
                <a:latin typeface="Arial Rounded MT Bold" panose="020F0704030504030204" pitchFamily="34" charset="0"/>
                <a:ea typeface="Calibri" panose="020F0502020204030204" pitchFamily="34" charset="0"/>
                <a:cs typeface="Times New Roman" panose="02020603050405020304" pitchFamily="18" charset="0"/>
              </a:rPr>
              <a:t> grazie anche al contributo delle commissioni nel corso del mese di </a:t>
            </a:r>
            <a:r>
              <a:rPr lang="it-IT" sz="2800" dirty="0">
                <a:solidFill>
                  <a:schemeClr val="accent6">
                    <a:lumMod val="50000"/>
                  </a:schemeClr>
                </a:solidFill>
                <a:latin typeface="Arial Rounded MT Bold" panose="020F0704030504030204" pitchFamily="34" charset="0"/>
                <a:ea typeface="Calibri" panose="020F0502020204030204" pitchFamily="34" charset="0"/>
                <a:cs typeface="Times New Roman" panose="02020603050405020304" pitchFamily="18" charset="0"/>
              </a:rPr>
              <a:t>febbraio</a:t>
            </a:r>
            <a:r>
              <a:rPr lang="it-IT" sz="2800" dirty="0">
                <a:latin typeface="Arial Rounded MT Bold" panose="020F0704030504030204" pitchFamily="34" charset="0"/>
                <a:ea typeface="Calibri" panose="020F0502020204030204" pitchFamily="34" charset="0"/>
                <a:cs typeface="Times New Roman" panose="02020603050405020304" pitchFamily="18" charset="0"/>
              </a:rPr>
              <a:t>.</a:t>
            </a:r>
            <a:endParaRPr lang="it-IT" sz="24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5" name="Immagine 14">
            <a:extLst>
              <a:ext uri="{FF2B5EF4-FFF2-40B4-BE49-F238E27FC236}">
                <a16:creationId xmlns:a16="http://schemas.microsoft.com/office/drawing/2014/main" id="{60CEFDBD-7C19-4717-8F04-661B8568CC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6015" y="180161"/>
            <a:ext cx="2304256" cy="581102"/>
          </a:xfrm>
          <a:prstGeom prst="rect">
            <a:avLst/>
          </a:prstGeom>
        </p:spPr>
      </p:pic>
      <p:sp>
        <p:nvSpPr>
          <p:cNvPr id="2" name="Slide Number Placeholder 1">
            <a:extLst>
              <a:ext uri="{FF2B5EF4-FFF2-40B4-BE49-F238E27FC236}">
                <a16:creationId xmlns:a16="http://schemas.microsoft.com/office/drawing/2014/main" id="{1588460E-82E4-4A00-870D-DFBCA738A455}"/>
              </a:ext>
            </a:extLst>
          </p:cNvPr>
          <p:cNvSpPr>
            <a:spLocks noGrp="1"/>
          </p:cNvSpPr>
          <p:nvPr>
            <p:ph type="sldNum" sz="quarter" idx="12"/>
          </p:nvPr>
        </p:nvSpPr>
        <p:spPr/>
        <p:txBody>
          <a:bodyPr/>
          <a:lstStyle/>
          <a:p>
            <a:fld id="{E7A41E1B-4F70-4964-A407-84C68BE8251C}" type="slidenum">
              <a:rPr lang="it-IT" smtClean="0"/>
              <a:t>11</a:t>
            </a:fld>
            <a:endParaRPr lang="it-IT"/>
          </a:p>
        </p:txBody>
      </p:sp>
      <p:sp>
        <p:nvSpPr>
          <p:cNvPr id="8" name="Segnaposto piè di pagina 2">
            <a:extLst>
              <a:ext uri="{FF2B5EF4-FFF2-40B4-BE49-F238E27FC236}">
                <a16:creationId xmlns:a16="http://schemas.microsoft.com/office/drawing/2014/main" id="{F535C767-BD4F-40AE-8B65-30EA104F8496}"/>
              </a:ext>
            </a:extLst>
          </p:cNvPr>
          <p:cNvSpPr txBox="1">
            <a:spLocks/>
          </p:cNvSpPr>
          <p:nvPr/>
        </p:nvSpPr>
        <p:spPr>
          <a:xfrm>
            <a:off x="1907704" y="6448251"/>
            <a:ext cx="5576961" cy="365125"/>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it-IT" dirty="0"/>
              <a:t>Ordine degli Ingegneri della provincia di Brescia - Assemblea Ordinaria – 13/12/2019 #preventivo2020</a:t>
            </a:r>
          </a:p>
        </p:txBody>
      </p:sp>
      <p:pic>
        <p:nvPicPr>
          <p:cNvPr id="10" name="Picture 9">
            <a:extLst>
              <a:ext uri="{FF2B5EF4-FFF2-40B4-BE49-F238E27FC236}">
                <a16:creationId xmlns:a16="http://schemas.microsoft.com/office/drawing/2014/main" id="{38B67958-5751-4E6D-A872-19AD81599B8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0572" y="80149"/>
            <a:ext cx="1614588" cy="112048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3070705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11560" y="1700808"/>
            <a:ext cx="7774632" cy="2376264"/>
          </a:xfrm>
        </p:spPr>
        <p:txBody>
          <a:bodyPr>
            <a:noAutofit/>
          </a:bodyPr>
          <a:lstStyle/>
          <a:p>
            <a:pPr algn="ctr"/>
            <a:r>
              <a:rPr lang="it-IT" sz="4000" b="1" dirty="0">
                <a:solidFill>
                  <a:srgbClr val="0070C0"/>
                </a:solidFill>
                <a:latin typeface="Arial Rounded MT Bold" panose="020F0704030504030204" pitchFamily="34" charset="0"/>
                <a:cs typeface="Calibri" panose="020F0502020204030204" pitchFamily="34" charset="0"/>
              </a:rPr>
              <a:t>BILANCIO PREVENTIVO 2020</a:t>
            </a:r>
            <a:endParaRPr lang="it-IT" sz="4000" b="1" dirty="0">
              <a:solidFill>
                <a:srgbClr val="0070C0"/>
              </a:solidFill>
              <a:latin typeface="Arial Black" pitchFamily="34" charset="0"/>
              <a:cs typeface="Aharoni" pitchFamily="2" charset="-79"/>
            </a:endParaRPr>
          </a:p>
        </p:txBody>
      </p:sp>
      <p:pic>
        <p:nvPicPr>
          <p:cNvPr id="11" name="Immagine 10">
            <a:extLst>
              <a:ext uri="{FF2B5EF4-FFF2-40B4-BE49-F238E27FC236}">
                <a16:creationId xmlns:a16="http://schemas.microsoft.com/office/drawing/2014/main" id="{F842A190-9ACC-43BA-BA8A-ACB7B6446FF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6015" y="180161"/>
            <a:ext cx="2304256" cy="581102"/>
          </a:xfrm>
          <a:prstGeom prst="rect">
            <a:avLst/>
          </a:prstGeom>
        </p:spPr>
      </p:pic>
      <p:sp>
        <p:nvSpPr>
          <p:cNvPr id="5" name="CasellaDiTesto 4">
            <a:extLst>
              <a:ext uri="{FF2B5EF4-FFF2-40B4-BE49-F238E27FC236}">
                <a16:creationId xmlns:a16="http://schemas.microsoft.com/office/drawing/2014/main" id="{62B7BC86-3B91-4051-BFAF-D0C95FCB26C2}"/>
              </a:ext>
            </a:extLst>
          </p:cNvPr>
          <p:cNvSpPr txBox="1"/>
          <p:nvPr/>
        </p:nvSpPr>
        <p:spPr>
          <a:xfrm>
            <a:off x="755576" y="2348880"/>
            <a:ext cx="7704855" cy="646331"/>
          </a:xfrm>
          <a:prstGeom prst="rect">
            <a:avLst/>
          </a:prstGeom>
          <a:noFill/>
        </p:spPr>
        <p:txBody>
          <a:bodyPr wrap="square" rtlCol="0">
            <a:spAutoFit/>
          </a:bodyPr>
          <a:lstStyle/>
          <a:p>
            <a:pPr algn="ctr"/>
            <a:r>
              <a:rPr lang="it-IT" sz="3600" b="1" i="1" dirty="0">
                <a:solidFill>
                  <a:schemeClr val="tx2"/>
                </a:solidFill>
                <a:effectLst>
                  <a:outerShdw blurRad="38100" dist="38100" dir="2700000" algn="tl">
                    <a:srgbClr val="000000">
                      <a:alpha val="43137"/>
                    </a:srgbClr>
                  </a:outerShdw>
                </a:effectLst>
                <a:latin typeface="Arial Rounded MT Bold" panose="020F0704030504030204" pitchFamily="34" charset="0"/>
                <a:cs typeface="Calibri" panose="020F0502020204030204" pitchFamily="34" charset="0"/>
              </a:rPr>
              <a:t>La parola al Tesoriere</a:t>
            </a:r>
            <a:endParaRPr lang="it-IT" sz="3600" dirty="0">
              <a:effectLst>
                <a:outerShdw blurRad="38100" dist="38100" dir="2700000" algn="tl">
                  <a:srgbClr val="000000">
                    <a:alpha val="43137"/>
                  </a:srgbClr>
                </a:outerShdw>
              </a:effectLst>
              <a:latin typeface="Arial Rounded MT Bold" panose="020F0704030504030204" pitchFamily="34" charset="0"/>
            </a:endParaRPr>
          </a:p>
        </p:txBody>
      </p:sp>
      <p:sp>
        <p:nvSpPr>
          <p:cNvPr id="7" name="Segnaposto piè di pagina 2">
            <a:extLst>
              <a:ext uri="{FF2B5EF4-FFF2-40B4-BE49-F238E27FC236}">
                <a16:creationId xmlns:a16="http://schemas.microsoft.com/office/drawing/2014/main" id="{F016A7AB-2519-4BD7-82E6-5FACFF7CD7D8}"/>
              </a:ext>
            </a:extLst>
          </p:cNvPr>
          <p:cNvSpPr txBox="1">
            <a:spLocks/>
          </p:cNvSpPr>
          <p:nvPr/>
        </p:nvSpPr>
        <p:spPr>
          <a:xfrm>
            <a:off x="1907704" y="6448251"/>
            <a:ext cx="5576961" cy="365125"/>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it-IT" dirty="0"/>
              <a:t>Ordine degli Ingegneri della provincia di Brescia - Assemblea Ordinaria – 13/12/2019 #preventivo2020</a:t>
            </a:r>
          </a:p>
        </p:txBody>
      </p:sp>
      <p:pic>
        <p:nvPicPr>
          <p:cNvPr id="8" name="Picture 7">
            <a:extLst>
              <a:ext uri="{FF2B5EF4-FFF2-40B4-BE49-F238E27FC236}">
                <a16:creationId xmlns:a16="http://schemas.microsoft.com/office/drawing/2014/main" id="{11B87188-EF16-4534-A8DD-6F6C942BBB5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0572" y="80149"/>
            <a:ext cx="1614588" cy="112048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124661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magine 10">
            <a:extLst>
              <a:ext uri="{FF2B5EF4-FFF2-40B4-BE49-F238E27FC236}">
                <a16:creationId xmlns:a16="http://schemas.microsoft.com/office/drawing/2014/main" id="{F842A190-9ACC-43BA-BA8A-ACB7B6446FF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6015" y="180161"/>
            <a:ext cx="2304256" cy="581102"/>
          </a:xfrm>
          <a:prstGeom prst="rect">
            <a:avLst/>
          </a:prstGeom>
        </p:spPr>
      </p:pic>
      <p:sp>
        <p:nvSpPr>
          <p:cNvPr id="7" name="Segnaposto piè di pagina 2">
            <a:extLst>
              <a:ext uri="{FF2B5EF4-FFF2-40B4-BE49-F238E27FC236}">
                <a16:creationId xmlns:a16="http://schemas.microsoft.com/office/drawing/2014/main" id="{F016A7AB-2519-4BD7-82E6-5FACFF7CD7D8}"/>
              </a:ext>
            </a:extLst>
          </p:cNvPr>
          <p:cNvSpPr txBox="1">
            <a:spLocks/>
          </p:cNvSpPr>
          <p:nvPr/>
        </p:nvSpPr>
        <p:spPr>
          <a:xfrm>
            <a:off x="1907704" y="6448251"/>
            <a:ext cx="5576961" cy="365125"/>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it-IT" dirty="0"/>
              <a:t>Ordine degli Ingegneri della provincia di Brescia - Assemblea Ordinaria – 13/12/2019 #preventivo2020</a:t>
            </a:r>
          </a:p>
        </p:txBody>
      </p:sp>
      <p:pic>
        <p:nvPicPr>
          <p:cNvPr id="8" name="Picture 7">
            <a:extLst>
              <a:ext uri="{FF2B5EF4-FFF2-40B4-BE49-F238E27FC236}">
                <a16:creationId xmlns:a16="http://schemas.microsoft.com/office/drawing/2014/main" id="{11B87188-EF16-4534-A8DD-6F6C942BBB5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0572" y="80149"/>
            <a:ext cx="1614588" cy="112048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aphicFrame>
        <p:nvGraphicFramePr>
          <p:cNvPr id="6" name="Tabella 5">
            <a:extLst>
              <a:ext uri="{FF2B5EF4-FFF2-40B4-BE49-F238E27FC236}">
                <a16:creationId xmlns:a16="http://schemas.microsoft.com/office/drawing/2014/main" id="{50CA7B7F-EBD7-408C-A65A-9686B72F3B7F}"/>
              </a:ext>
            </a:extLst>
          </p:cNvPr>
          <p:cNvGraphicFramePr>
            <a:graphicFrameLocks noGrp="1"/>
          </p:cNvGraphicFramePr>
          <p:nvPr/>
        </p:nvGraphicFramePr>
        <p:xfrm>
          <a:off x="539552" y="1079974"/>
          <a:ext cx="6829011" cy="4924896"/>
        </p:xfrm>
        <a:graphic>
          <a:graphicData uri="http://schemas.openxmlformats.org/drawingml/2006/table">
            <a:tbl>
              <a:tblPr>
                <a:tableStyleId>{5C22544A-7EE6-4342-B048-85BDC9FD1C3A}</a:tableStyleId>
              </a:tblPr>
              <a:tblGrid>
                <a:gridCol w="775708">
                  <a:extLst>
                    <a:ext uri="{9D8B030D-6E8A-4147-A177-3AD203B41FA5}">
                      <a16:colId xmlns:a16="http://schemas.microsoft.com/office/drawing/2014/main" val="1415089818"/>
                    </a:ext>
                  </a:extLst>
                </a:gridCol>
                <a:gridCol w="3616780">
                  <a:extLst>
                    <a:ext uri="{9D8B030D-6E8A-4147-A177-3AD203B41FA5}">
                      <a16:colId xmlns:a16="http://schemas.microsoft.com/office/drawing/2014/main" val="2501587660"/>
                    </a:ext>
                  </a:extLst>
                </a:gridCol>
                <a:gridCol w="1152128">
                  <a:extLst>
                    <a:ext uri="{9D8B030D-6E8A-4147-A177-3AD203B41FA5}">
                      <a16:colId xmlns:a16="http://schemas.microsoft.com/office/drawing/2014/main" val="3612114722"/>
                    </a:ext>
                  </a:extLst>
                </a:gridCol>
                <a:gridCol w="1284395">
                  <a:extLst>
                    <a:ext uri="{9D8B030D-6E8A-4147-A177-3AD203B41FA5}">
                      <a16:colId xmlns:a16="http://schemas.microsoft.com/office/drawing/2014/main" val="1051264483"/>
                    </a:ext>
                  </a:extLst>
                </a:gridCol>
              </a:tblGrid>
              <a:tr h="235039">
                <a:tc gridSpan="4">
                  <a:txBody>
                    <a:bodyPr/>
                    <a:lstStyle/>
                    <a:p>
                      <a:pPr algn="ctr" fontAlgn="b"/>
                      <a:r>
                        <a:rPr lang="it-IT" sz="1200" u="none" strike="noStrike" dirty="0">
                          <a:effectLst/>
                        </a:rPr>
                        <a:t>ORDINE DEGLI INGEGNERI DELLA PROVINCIA DI BRESCIA</a:t>
                      </a:r>
                      <a:endParaRPr lang="it-IT" sz="1200" b="1" i="0" u="none" strike="noStrike" dirty="0">
                        <a:solidFill>
                          <a:srgbClr val="000000"/>
                        </a:solidFill>
                        <a:effectLst/>
                        <a:latin typeface="Arial" panose="020B0604020202020204" pitchFamily="34" charset="0"/>
                      </a:endParaRPr>
                    </a:p>
                  </a:txBody>
                  <a:tcPr marL="6716" marR="6716" marT="6716" marB="0" anchor="b">
                    <a:solidFill>
                      <a:schemeClr val="bg1"/>
                    </a:solidFill>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3521761257"/>
                  </a:ext>
                </a:extLst>
              </a:tr>
              <a:tr h="235039">
                <a:tc gridSpan="4">
                  <a:txBody>
                    <a:bodyPr/>
                    <a:lstStyle/>
                    <a:p>
                      <a:pPr algn="ctr" fontAlgn="b"/>
                      <a:r>
                        <a:rPr lang="it-IT" sz="1200" u="none" strike="noStrike" dirty="0">
                          <a:effectLst/>
                        </a:rPr>
                        <a:t>BILANCIO PREVENTIVO 2020</a:t>
                      </a:r>
                      <a:endParaRPr lang="it-IT" sz="1200" b="1" i="0" u="none" strike="noStrike" dirty="0">
                        <a:solidFill>
                          <a:srgbClr val="000000"/>
                        </a:solidFill>
                        <a:effectLst/>
                        <a:latin typeface="Arial" panose="020B0604020202020204" pitchFamily="34" charset="0"/>
                      </a:endParaRPr>
                    </a:p>
                  </a:txBody>
                  <a:tcPr marL="6716" marR="6716" marT="6716" marB="0" anchor="b">
                    <a:solidFill>
                      <a:schemeClr val="bg1"/>
                    </a:solidFill>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29820208"/>
                  </a:ext>
                </a:extLst>
              </a:tr>
              <a:tr h="201462">
                <a:tc gridSpan="4">
                  <a:txBody>
                    <a:bodyPr/>
                    <a:lstStyle/>
                    <a:p>
                      <a:pPr algn="ctr" fontAlgn="b"/>
                      <a:r>
                        <a:rPr lang="it-IT" sz="1200" u="none" strike="noStrike" dirty="0">
                          <a:effectLst/>
                        </a:rPr>
                        <a:t>ENTRATE</a:t>
                      </a:r>
                      <a:endParaRPr lang="it-IT" sz="1200" b="1" i="0" u="none" strike="noStrike" dirty="0">
                        <a:solidFill>
                          <a:srgbClr val="000000"/>
                        </a:solidFill>
                        <a:effectLst/>
                        <a:latin typeface="Arial" panose="020B0604020202020204" pitchFamily="34" charset="0"/>
                      </a:endParaRPr>
                    </a:p>
                  </a:txBody>
                  <a:tcPr marL="6716" marR="6716" marT="6716" marB="0" anchor="b">
                    <a:solidFill>
                      <a:schemeClr val="bg1"/>
                    </a:solidFill>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392529157"/>
                  </a:ext>
                </a:extLst>
              </a:tr>
              <a:tr h="176278">
                <a:tc>
                  <a:txBody>
                    <a:bodyPr/>
                    <a:lstStyle/>
                    <a:p>
                      <a:pPr algn="ctr" fontAlgn="b"/>
                      <a:r>
                        <a:rPr lang="it-IT" sz="1200" u="none" strike="noStrike">
                          <a:effectLst/>
                        </a:rPr>
                        <a:t> </a:t>
                      </a:r>
                      <a:endParaRPr lang="it-IT" sz="1200" b="0" i="0" u="none" strike="noStrike">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ctr" fontAlgn="b"/>
                      <a:r>
                        <a:rPr lang="it-IT" sz="1200" u="none" strike="noStrike" dirty="0">
                          <a:effectLst/>
                        </a:rPr>
                        <a:t> </a:t>
                      </a:r>
                      <a:endParaRPr lang="it-IT" sz="1200" b="0" i="0" u="none" strike="noStrike" dirty="0">
                        <a:solidFill>
                          <a:srgbClr val="000000"/>
                        </a:solidFill>
                        <a:effectLst/>
                        <a:latin typeface="Arial" panose="020B0604020202020204" pitchFamily="34" charset="0"/>
                      </a:endParaRPr>
                    </a:p>
                  </a:txBody>
                  <a:tcPr marL="6716" marR="6716" marT="6716" marB="0" anchor="b">
                    <a:solidFill>
                      <a:schemeClr val="bg1"/>
                    </a:solidFill>
                  </a:tcPr>
                </a:tc>
                <a:tc gridSpan="2">
                  <a:txBody>
                    <a:bodyPr/>
                    <a:lstStyle/>
                    <a:p>
                      <a:pPr algn="ctr" fontAlgn="b"/>
                      <a:r>
                        <a:rPr lang="it-IT" sz="1200" u="none" strike="noStrike">
                          <a:effectLst/>
                        </a:rPr>
                        <a:t> </a:t>
                      </a:r>
                      <a:endParaRPr lang="it-IT" sz="1200" b="0" i="0" u="none" strike="noStrike">
                        <a:solidFill>
                          <a:srgbClr val="000000"/>
                        </a:solidFill>
                        <a:effectLst/>
                        <a:latin typeface="Arial" panose="020B0604020202020204" pitchFamily="34" charset="0"/>
                      </a:endParaRPr>
                    </a:p>
                  </a:txBody>
                  <a:tcPr marL="6716" marR="6716" marT="6716" marB="0" anchor="b">
                    <a:solidFill>
                      <a:schemeClr val="bg1"/>
                    </a:solidFill>
                  </a:tcPr>
                </a:tc>
                <a:tc hMerge="1">
                  <a:txBody>
                    <a:bodyPr/>
                    <a:lstStyle/>
                    <a:p>
                      <a:endParaRPr lang="it-IT"/>
                    </a:p>
                  </a:txBody>
                  <a:tcPr/>
                </a:tc>
                <a:extLst>
                  <a:ext uri="{0D108BD9-81ED-4DB2-BD59-A6C34878D82A}">
                    <a16:rowId xmlns:a16="http://schemas.microsoft.com/office/drawing/2014/main" val="1690701826"/>
                  </a:ext>
                </a:extLst>
              </a:tr>
              <a:tr h="184673">
                <a:tc>
                  <a:txBody>
                    <a:bodyPr/>
                    <a:lstStyle/>
                    <a:p>
                      <a:pPr algn="ctr" fontAlgn="b"/>
                      <a:r>
                        <a:rPr lang="it-IT" sz="1200" u="none" strike="noStrike">
                          <a:effectLst/>
                        </a:rPr>
                        <a:t>CAPITOLI</a:t>
                      </a:r>
                      <a:endParaRPr lang="it-IT" sz="1200" b="0" i="0" u="none" strike="noStrike">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ctr" fontAlgn="b"/>
                      <a:r>
                        <a:rPr lang="it-IT" sz="1200" u="none" strike="noStrike" dirty="0">
                          <a:effectLst/>
                        </a:rPr>
                        <a:t>DESCRIZIONE</a:t>
                      </a:r>
                      <a:endParaRPr lang="it-IT" sz="1200" b="0" i="0" u="none" strike="noStrike" dirty="0">
                        <a:solidFill>
                          <a:srgbClr val="000000"/>
                        </a:solidFill>
                        <a:effectLst/>
                        <a:latin typeface="Arial" panose="020B0604020202020204" pitchFamily="34" charset="0"/>
                      </a:endParaRPr>
                    </a:p>
                  </a:txBody>
                  <a:tcPr marL="6716" marR="6716" marT="6716" marB="0" anchor="b">
                    <a:solidFill>
                      <a:schemeClr val="bg1"/>
                    </a:solidFill>
                  </a:tcPr>
                </a:tc>
                <a:tc gridSpan="2">
                  <a:txBody>
                    <a:bodyPr/>
                    <a:lstStyle/>
                    <a:p>
                      <a:pPr algn="ctr" fontAlgn="b"/>
                      <a:r>
                        <a:rPr lang="it-IT" sz="1200" u="none" strike="noStrike">
                          <a:effectLst/>
                        </a:rPr>
                        <a:t> </a:t>
                      </a:r>
                      <a:endParaRPr lang="it-IT" sz="1200" b="0" i="0" u="none" strike="noStrike">
                        <a:solidFill>
                          <a:srgbClr val="000000"/>
                        </a:solidFill>
                        <a:effectLst/>
                        <a:latin typeface="Arial" panose="020B0604020202020204" pitchFamily="34" charset="0"/>
                      </a:endParaRPr>
                    </a:p>
                  </a:txBody>
                  <a:tcPr marL="6716" marR="6716" marT="6716" marB="0" anchor="b">
                    <a:solidFill>
                      <a:schemeClr val="bg1"/>
                    </a:solidFill>
                  </a:tcPr>
                </a:tc>
                <a:tc hMerge="1">
                  <a:txBody>
                    <a:bodyPr/>
                    <a:lstStyle/>
                    <a:p>
                      <a:endParaRPr lang="it-IT"/>
                    </a:p>
                  </a:txBody>
                  <a:tcPr/>
                </a:tc>
                <a:extLst>
                  <a:ext uri="{0D108BD9-81ED-4DB2-BD59-A6C34878D82A}">
                    <a16:rowId xmlns:a16="http://schemas.microsoft.com/office/drawing/2014/main" val="396061798"/>
                  </a:ext>
                </a:extLst>
              </a:tr>
              <a:tr h="461436">
                <a:tc>
                  <a:txBody>
                    <a:bodyPr/>
                    <a:lstStyle/>
                    <a:p>
                      <a:pPr algn="l" fontAlgn="b"/>
                      <a:r>
                        <a:rPr lang="it-IT" sz="1200" u="none" strike="noStrike" dirty="0">
                          <a:effectLst/>
                        </a:rPr>
                        <a:t> </a:t>
                      </a:r>
                      <a:endParaRPr lang="it-IT" sz="1200" b="0" i="0" u="none" strike="noStrike" dirty="0">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l" fontAlgn="b"/>
                      <a:r>
                        <a:rPr lang="it-IT" sz="1200" u="none" strike="noStrike" dirty="0">
                          <a:effectLst/>
                        </a:rPr>
                        <a:t> </a:t>
                      </a:r>
                      <a:endParaRPr lang="it-IT" sz="1200" b="0" i="0" u="none" strike="noStrike" dirty="0">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ctr" fontAlgn="ctr"/>
                      <a:r>
                        <a:rPr lang="it-IT" sz="1200" u="none" strike="noStrike" dirty="0">
                          <a:effectLst/>
                        </a:rPr>
                        <a:t>Preventivo 2019</a:t>
                      </a:r>
                      <a:endParaRPr lang="it-IT" sz="1200" b="0" i="0" u="none" strike="noStrike" dirty="0">
                        <a:solidFill>
                          <a:srgbClr val="000000"/>
                        </a:solidFill>
                        <a:effectLst/>
                        <a:latin typeface="Arial" panose="020B0604020202020204" pitchFamily="34" charset="0"/>
                      </a:endParaRPr>
                    </a:p>
                  </a:txBody>
                  <a:tcPr marL="6716" marR="6716" marT="6716" marB="0" anchor="ctr">
                    <a:solidFill>
                      <a:schemeClr val="bg1"/>
                    </a:solidFill>
                  </a:tcPr>
                </a:tc>
                <a:tc>
                  <a:txBody>
                    <a:bodyPr/>
                    <a:lstStyle/>
                    <a:p>
                      <a:pPr algn="ctr" fontAlgn="ctr"/>
                      <a:r>
                        <a:rPr lang="it-IT" sz="1200" u="none" strike="noStrike" dirty="0">
                          <a:effectLst/>
                        </a:rPr>
                        <a:t>Preventivo 2020</a:t>
                      </a:r>
                      <a:endParaRPr lang="it-IT" sz="1200" b="0" i="0" u="none" strike="noStrike" dirty="0">
                        <a:solidFill>
                          <a:srgbClr val="000000"/>
                        </a:solidFill>
                        <a:effectLst/>
                        <a:latin typeface="Arial" panose="020B0604020202020204" pitchFamily="34" charset="0"/>
                      </a:endParaRPr>
                    </a:p>
                  </a:txBody>
                  <a:tcPr marL="6716" marR="6716" marT="6716" marB="0" anchor="ctr">
                    <a:solidFill>
                      <a:schemeClr val="bg1"/>
                    </a:solidFill>
                  </a:tcPr>
                </a:tc>
                <a:extLst>
                  <a:ext uri="{0D108BD9-81ED-4DB2-BD59-A6C34878D82A}">
                    <a16:rowId xmlns:a16="http://schemas.microsoft.com/office/drawing/2014/main" val="406248964"/>
                  </a:ext>
                </a:extLst>
              </a:tr>
              <a:tr h="167885">
                <a:tc>
                  <a:txBody>
                    <a:bodyPr/>
                    <a:lstStyle/>
                    <a:p>
                      <a:pPr algn="l" fontAlgn="b"/>
                      <a:r>
                        <a:rPr lang="it-IT" sz="1200" u="none" strike="noStrike">
                          <a:effectLst/>
                        </a:rPr>
                        <a:t> </a:t>
                      </a:r>
                      <a:endParaRPr lang="it-IT" sz="1200" b="0" i="0" u="none" strike="noStrike">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l" fontAlgn="b"/>
                      <a:r>
                        <a:rPr lang="it-IT" sz="1200" u="none" strike="noStrike">
                          <a:effectLst/>
                        </a:rPr>
                        <a:t> </a:t>
                      </a:r>
                      <a:endParaRPr lang="it-IT" sz="1200" b="0" i="0" u="none" strike="noStrike">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r" fontAlgn="b"/>
                      <a:r>
                        <a:rPr lang="it-IT" sz="1200" u="none" strike="noStrike" dirty="0">
                          <a:effectLst/>
                        </a:rPr>
                        <a:t> </a:t>
                      </a:r>
                      <a:endParaRPr lang="it-IT" sz="1200" b="0" i="0" u="none" strike="noStrike" dirty="0">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r" fontAlgn="b"/>
                      <a:r>
                        <a:rPr lang="it-IT" sz="1200" u="none" strike="noStrike">
                          <a:effectLst/>
                        </a:rPr>
                        <a:t> </a:t>
                      </a:r>
                      <a:endParaRPr lang="it-IT" sz="1200" b="0" i="0" u="none" strike="noStrike">
                        <a:solidFill>
                          <a:srgbClr val="000000"/>
                        </a:solidFill>
                        <a:effectLst/>
                        <a:latin typeface="Arial" panose="020B0604020202020204" pitchFamily="34" charset="0"/>
                      </a:endParaRPr>
                    </a:p>
                  </a:txBody>
                  <a:tcPr marL="6716" marR="6716" marT="6716" marB="0" anchor="b">
                    <a:solidFill>
                      <a:schemeClr val="bg1"/>
                    </a:solidFill>
                  </a:tcPr>
                </a:tc>
                <a:extLst>
                  <a:ext uri="{0D108BD9-81ED-4DB2-BD59-A6C34878D82A}">
                    <a16:rowId xmlns:a16="http://schemas.microsoft.com/office/drawing/2014/main" val="328612702"/>
                  </a:ext>
                </a:extLst>
              </a:tr>
              <a:tr h="167885">
                <a:tc>
                  <a:txBody>
                    <a:bodyPr/>
                    <a:lstStyle/>
                    <a:p>
                      <a:pPr algn="l" fontAlgn="b"/>
                      <a:r>
                        <a:rPr lang="it-IT" sz="1200" u="none" strike="noStrike">
                          <a:effectLst/>
                        </a:rPr>
                        <a:t>A.1</a:t>
                      </a:r>
                      <a:endParaRPr lang="it-IT" sz="1200" b="1" i="0" u="none" strike="noStrike">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l" fontAlgn="b"/>
                      <a:r>
                        <a:rPr lang="it-IT" sz="1200" u="none" strike="noStrike">
                          <a:effectLst/>
                        </a:rPr>
                        <a:t>ATTIVITA' ISTITUZIONALI - ENTRATE CONTRIBUTIVE</a:t>
                      </a:r>
                      <a:endParaRPr lang="it-IT" sz="1200" b="1" i="0" u="none" strike="noStrike">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r" fontAlgn="b"/>
                      <a:r>
                        <a:rPr lang="it-IT" sz="1200" u="none" strike="noStrike" dirty="0">
                          <a:effectLst/>
                        </a:rPr>
                        <a:t>700.000,00</a:t>
                      </a:r>
                      <a:endParaRPr lang="it-IT" sz="1200" b="1" i="0" u="none" strike="noStrike" dirty="0">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r" fontAlgn="b"/>
                      <a:r>
                        <a:rPr lang="it-IT" sz="1200" u="none" strike="noStrike">
                          <a:effectLst/>
                        </a:rPr>
                        <a:t>710.000,00</a:t>
                      </a:r>
                      <a:endParaRPr lang="it-IT" sz="1200" b="1" i="0" u="none" strike="noStrike">
                        <a:solidFill>
                          <a:srgbClr val="000000"/>
                        </a:solidFill>
                        <a:effectLst/>
                        <a:latin typeface="Arial" panose="020B0604020202020204" pitchFamily="34" charset="0"/>
                      </a:endParaRPr>
                    </a:p>
                  </a:txBody>
                  <a:tcPr marL="6716" marR="6716" marT="6716" marB="0" anchor="b">
                    <a:solidFill>
                      <a:schemeClr val="bg1"/>
                    </a:solidFill>
                  </a:tcPr>
                </a:tc>
                <a:extLst>
                  <a:ext uri="{0D108BD9-81ED-4DB2-BD59-A6C34878D82A}">
                    <a16:rowId xmlns:a16="http://schemas.microsoft.com/office/drawing/2014/main" val="2768599439"/>
                  </a:ext>
                </a:extLst>
              </a:tr>
              <a:tr h="167885">
                <a:tc>
                  <a:txBody>
                    <a:bodyPr/>
                    <a:lstStyle/>
                    <a:p>
                      <a:pPr algn="l" fontAlgn="b"/>
                      <a:r>
                        <a:rPr lang="it-IT" sz="1200" u="none" strike="noStrike">
                          <a:effectLst/>
                        </a:rPr>
                        <a:t>A.1.1</a:t>
                      </a:r>
                      <a:endParaRPr lang="it-IT" sz="1200" b="0" i="0" u="none" strike="noStrike">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l" fontAlgn="b"/>
                      <a:r>
                        <a:rPr lang="it-IT" sz="1200" u="none" strike="noStrike">
                          <a:effectLst/>
                        </a:rPr>
                        <a:t>Quote iscrizione </a:t>
                      </a:r>
                      <a:endParaRPr lang="it-IT" sz="1200" b="0" i="0" u="none" strike="noStrike">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r" fontAlgn="b"/>
                      <a:r>
                        <a:rPr lang="it-IT" sz="1200" u="none" strike="noStrike" dirty="0">
                          <a:effectLst/>
                        </a:rPr>
                        <a:t>700.000,00</a:t>
                      </a:r>
                      <a:endParaRPr lang="it-IT" sz="1200" b="0" i="0" u="none" strike="noStrike" dirty="0">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r" fontAlgn="b"/>
                      <a:r>
                        <a:rPr lang="it-IT" sz="1200" u="none" strike="noStrike">
                          <a:effectLst/>
                        </a:rPr>
                        <a:t>710.000,00</a:t>
                      </a:r>
                      <a:endParaRPr lang="it-IT" sz="1200" b="0" i="0" u="none" strike="noStrike">
                        <a:solidFill>
                          <a:srgbClr val="000000"/>
                        </a:solidFill>
                        <a:effectLst/>
                        <a:latin typeface="Arial" panose="020B0604020202020204" pitchFamily="34" charset="0"/>
                      </a:endParaRPr>
                    </a:p>
                  </a:txBody>
                  <a:tcPr marL="6716" marR="6716" marT="6716" marB="0" anchor="b">
                    <a:solidFill>
                      <a:schemeClr val="bg1"/>
                    </a:solidFill>
                  </a:tcPr>
                </a:tc>
                <a:extLst>
                  <a:ext uri="{0D108BD9-81ED-4DB2-BD59-A6C34878D82A}">
                    <a16:rowId xmlns:a16="http://schemas.microsoft.com/office/drawing/2014/main" val="1871286727"/>
                  </a:ext>
                </a:extLst>
              </a:tr>
              <a:tr h="167885">
                <a:tc>
                  <a:txBody>
                    <a:bodyPr/>
                    <a:lstStyle/>
                    <a:p>
                      <a:pPr algn="l" fontAlgn="b"/>
                      <a:r>
                        <a:rPr lang="it-IT" sz="1200" u="none" strike="noStrike">
                          <a:effectLst/>
                        </a:rPr>
                        <a:t> </a:t>
                      </a:r>
                      <a:endParaRPr lang="it-IT" sz="1200" b="0" i="0" u="none" strike="noStrike">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l" fontAlgn="b"/>
                      <a:r>
                        <a:rPr lang="it-IT" sz="1200" u="none" strike="noStrike">
                          <a:effectLst/>
                        </a:rPr>
                        <a:t> </a:t>
                      </a:r>
                      <a:endParaRPr lang="it-IT" sz="1200" b="0" i="0" u="none" strike="noStrike">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r" fontAlgn="b"/>
                      <a:r>
                        <a:rPr lang="it-IT" sz="1200" u="none" strike="noStrike">
                          <a:effectLst/>
                        </a:rPr>
                        <a:t> </a:t>
                      </a:r>
                      <a:endParaRPr lang="it-IT" sz="1200" b="1" i="0" u="none" strike="noStrike">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r" fontAlgn="b"/>
                      <a:r>
                        <a:rPr lang="it-IT" sz="1200" u="none" strike="noStrike">
                          <a:effectLst/>
                        </a:rPr>
                        <a:t> </a:t>
                      </a:r>
                      <a:endParaRPr lang="it-IT" sz="1200" b="1" i="0" u="none" strike="noStrike">
                        <a:solidFill>
                          <a:srgbClr val="000000"/>
                        </a:solidFill>
                        <a:effectLst/>
                        <a:latin typeface="Arial" panose="020B0604020202020204" pitchFamily="34" charset="0"/>
                      </a:endParaRPr>
                    </a:p>
                  </a:txBody>
                  <a:tcPr marL="6716" marR="6716" marT="6716" marB="0" anchor="b">
                    <a:solidFill>
                      <a:schemeClr val="bg1"/>
                    </a:solidFill>
                  </a:tcPr>
                </a:tc>
                <a:extLst>
                  <a:ext uri="{0D108BD9-81ED-4DB2-BD59-A6C34878D82A}">
                    <a16:rowId xmlns:a16="http://schemas.microsoft.com/office/drawing/2014/main" val="3731652867"/>
                  </a:ext>
                </a:extLst>
              </a:tr>
              <a:tr h="167885">
                <a:tc>
                  <a:txBody>
                    <a:bodyPr/>
                    <a:lstStyle/>
                    <a:p>
                      <a:pPr algn="l" fontAlgn="b"/>
                      <a:r>
                        <a:rPr lang="it-IT" sz="1200" u="none" strike="noStrike">
                          <a:effectLst/>
                        </a:rPr>
                        <a:t>A.2</a:t>
                      </a:r>
                      <a:endParaRPr lang="it-IT" sz="1200" b="1" i="0" u="none" strike="noStrike">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l" fontAlgn="b"/>
                      <a:r>
                        <a:rPr lang="it-IT" sz="1200" u="none" strike="noStrike">
                          <a:effectLst/>
                        </a:rPr>
                        <a:t>ATTIVITA' COMMISSIONI</a:t>
                      </a:r>
                      <a:endParaRPr lang="it-IT" sz="1200" b="1" i="0" u="none" strike="noStrike">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r" fontAlgn="b"/>
                      <a:r>
                        <a:rPr lang="it-IT" sz="1200" u="none" strike="noStrike" dirty="0">
                          <a:effectLst/>
                        </a:rPr>
                        <a:t>5.000,00</a:t>
                      </a:r>
                      <a:endParaRPr lang="it-IT" sz="1200" b="1" i="0" u="none" strike="noStrike" dirty="0">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r" fontAlgn="b"/>
                      <a:r>
                        <a:rPr lang="it-IT" sz="1200" u="none" strike="noStrike">
                          <a:effectLst/>
                        </a:rPr>
                        <a:t>2.000,00</a:t>
                      </a:r>
                      <a:endParaRPr lang="it-IT" sz="1200" b="1" i="0" u="none" strike="noStrike">
                        <a:solidFill>
                          <a:srgbClr val="000000"/>
                        </a:solidFill>
                        <a:effectLst/>
                        <a:latin typeface="Arial" panose="020B0604020202020204" pitchFamily="34" charset="0"/>
                      </a:endParaRPr>
                    </a:p>
                  </a:txBody>
                  <a:tcPr marL="6716" marR="6716" marT="6716" marB="0" anchor="b">
                    <a:solidFill>
                      <a:schemeClr val="bg1"/>
                    </a:solidFill>
                  </a:tcPr>
                </a:tc>
                <a:extLst>
                  <a:ext uri="{0D108BD9-81ED-4DB2-BD59-A6C34878D82A}">
                    <a16:rowId xmlns:a16="http://schemas.microsoft.com/office/drawing/2014/main" val="2604600592"/>
                  </a:ext>
                </a:extLst>
              </a:tr>
              <a:tr h="167885">
                <a:tc>
                  <a:txBody>
                    <a:bodyPr/>
                    <a:lstStyle/>
                    <a:p>
                      <a:pPr algn="l" fontAlgn="b"/>
                      <a:r>
                        <a:rPr lang="it-IT" sz="1200" u="none" strike="noStrike">
                          <a:effectLst/>
                        </a:rPr>
                        <a:t>A.2.1</a:t>
                      </a:r>
                      <a:endParaRPr lang="it-IT" sz="1200" b="0" i="0" u="none" strike="noStrike">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l" fontAlgn="b"/>
                      <a:r>
                        <a:rPr lang="it-IT" sz="1200" u="none" strike="noStrike">
                          <a:effectLst/>
                        </a:rPr>
                        <a:t>Liquidazione parcelle</a:t>
                      </a:r>
                      <a:endParaRPr lang="it-IT" sz="1200" b="0" i="0" u="none" strike="noStrike">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r" fontAlgn="b"/>
                      <a:r>
                        <a:rPr lang="it-IT" sz="1200" u="none" strike="noStrike" dirty="0">
                          <a:effectLst/>
                        </a:rPr>
                        <a:t>5.000,00</a:t>
                      </a:r>
                      <a:endParaRPr lang="it-IT" sz="1200" b="0" i="0" u="none" strike="noStrike" dirty="0">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r" fontAlgn="b"/>
                      <a:r>
                        <a:rPr lang="it-IT" sz="1200" u="none" strike="noStrike">
                          <a:effectLst/>
                        </a:rPr>
                        <a:t>2.000,00</a:t>
                      </a:r>
                      <a:endParaRPr lang="it-IT" sz="1200" b="0" i="0" u="none" strike="noStrike">
                        <a:solidFill>
                          <a:srgbClr val="000000"/>
                        </a:solidFill>
                        <a:effectLst/>
                        <a:latin typeface="Arial" panose="020B0604020202020204" pitchFamily="34" charset="0"/>
                      </a:endParaRPr>
                    </a:p>
                  </a:txBody>
                  <a:tcPr marL="6716" marR="6716" marT="6716" marB="0" anchor="b">
                    <a:solidFill>
                      <a:schemeClr val="bg1"/>
                    </a:solidFill>
                  </a:tcPr>
                </a:tc>
                <a:extLst>
                  <a:ext uri="{0D108BD9-81ED-4DB2-BD59-A6C34878D82A}">
                    <a16:rowId xmlns:a16="http://schemas.microsoft.com/office/drawing/2014/main" val="3715152587"/>
                  </a:ext>
                </a:extLst>
              </a:tr>
              <a:tr h="167885">
                <a:tc>
                  <a:txBody>
                    <a:bodyPr/>
                    <a:lstStyle/>
                    <a:p>
                      <a:pPr algn="l" fontAlgn="b"/>
                      <a:r>
                        <a:rPr lang="it-IT" sz="1200" u="none" strike="noStrike">
                          <a:effectLst/>
                        </a:rPr>
                        <a:t> </a:t>
                      </a:r>
                      <a:endParaRPr lang="it-IT" sz="1200" b="1" i="0" u="none" strike="noStrike">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l" fontAlgn="b"/>
                      <a:r>
                        <a:rPr lang="it-IT" sz="1200" u="none" strike="noStrike">
                          <a:effectLst/>
                        </a:rPr>
                        <a:t> </a:t>
                      </a:r>
                      <a:endParaRPr lang="it-IT" sz="1200" b="1" i="0" u="none" strike="noStrike">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r" fontAlgn="b"/>
                      <a:r>
                        <a:rPr lang="it-IT" sz="1200" u="none" strike="noStrike">
                          <a:effectLst/>
                        </a:rPr>
                        <a:t> </a:t>
                      </a:r>
                      <a:endParaRPr lang="it-IT" sz="1200" b="1" i="0" u="none" strike="noStrike">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r" fontAlgn="b"/>
                      <a:r>
                        <a:rPr lang="it-IT" sz="1200" u="none" strike="noStrike">
                          <a:effectLst/>
                        </a:rPr>
                        <a:t> </a:t>
                      </a:r>
                      <a:endParaRPr lang="it-IT" sz="1200" b="1" i="0" u="none" strike="noStrike">
                        <a:solidFill>
                          <a:srgbClr val="000000"/>
                        </a:solidFill>
                        <a:effectLst/>
                        <a:latin typeface="Arial" panose="020B0604020202020204" pitchFamily="34" charset="0"/>
                      </a:endParaRPr>
                    </a:p>
                  </a:txBody>
                  <a:tcPr marL="6716" marR="6716" marT="6716" marB="0" anchor="b">
                    <a:solidFill>
                      <a:schemeClr val="bg1"/>
                    </a:solidFill>
                  </a:tcPr>
                </a:tc>
                <a:extLst>
                  <a:ext uri="{0D108BD9-81ED-4DB2-BD59-A6C34878D82A}">
                    <a16:rowId xmlns:a16="http://schemas.microsoft.com/office/drawing/2014/main" val="3374731412"/>
                  </a:ext>
                </a:extLst>
              </a:tr>
              <a:tr h="167885">
                <a:tc>
                  <a:txBody>
                    <a:bodyPr/>
                    <a:lstStyle/>
                    <a:p>
                      <a:pPr algn="l" fontAlgn="b"/>
                      <a:r>
                        <a:rPr lang="it-IT" sz="1200" u="none" strike="noStrike">
                          <a:effectLst/>
                        </a:rPr>
                        <a:t>A.3</a:t>
                      </a:r>
                      <a:endParaRPr lang="it-IT" sz="1200" b="1" i="0" u="none" strike="noStrike">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l" fontAlgn="b"/>
                      <a:r>
                        <a:rPr lang="it-IT" sz="1200" u="none" strike="noStrike">
                          <a:effectLst/>
                        </a:rPr>
                        <a:t>ATTIVITA' FORMATIVE</a:t>
                      </a:r>
                      <a:endParaRPr lang="it-IT" sz="1200" b="1" i="0" u="none" strike="noStrike">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r" fontAlgn="b"/>
                      <a:r>
                        <a:rPr lang="it-IT" sz="1200" u="none" strike="noStrike" dirty="0">
                          <a:effectLst/>
                        </a:rPr>
                        <a:t>20.000,00</a:t>
                      </a:r>
                      <a:endParaRPr lang="it-IT" sz="1200" b="1" i="0" u="none" strike="noStrike" dirty="0">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r" fontAlgn="b"/>
                      <a:r>
                        <a:rPr lang="it-IT" sz="1200" u="none" strike="noStrike">
                          <a:effectLst/>
                        </a:rPr>
                        <a:t>20.000,00</a:t>
                      </a:r>
                      <a:endParaRPr lang="it-IT" sz="1200" b="1" i="0" u="none" strike="noStrike">
                        <a:solidFill>
                          <a:srgbClr val="000000"/>
                        </a:solidFill>
                        <a:effectLst/>
                        <a:latin typeface="Arial" panose="020B0604020202020204" pitchFamily="34" charset="0"/>
                      </a:endParaRPr>
                    </a:p>
                  </a:txBody>
                  <a:tcPr marL="6716" marR="6716" marT="6716" marB="0" anchor="b">
                    <a:solidFill>
                      <a:schemeClr val="bg1"/>
                    </a:solidFill>
                  </a:tcPr>
                </a:tc>
                <a:extLst>
                  <a:ext uri="{0D108BD9-81ED-4DB2-BD59-A6C34878D82A}">
                    <a16:rowId xmlns:a16="http://schemas.microsoft.com/office/drawing/2014/main" val="3147812761"/>
                  </a:ext>
                </a:extLst>
              </a:tr>
              <a:tr h="167885">
                <a:tc>
                  <a:txBody>
                    <a:bodyPr/>
                    <a:lstStyle/>
                    <a:p>
                      <a:pPr algn="l" fontAlgn="b"/>
                      <a:r>
                        <a:rPr lang="it-IT" sz="1200" u="none" strike="noStrike">
                          <a:effectLst/>
                        </a:rPr>
                        <a:t>A.3.1</a:t>
                      </a:r>
                      <a:endParaRPr lang="it-IT" sz="1200" b="0" i="0" u="none" strike="noStrike">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l" fontAlgn="b"/>
                      <a:r>
                        <a:rPr lang="it-IT" sz="1200" u="none" strike="noStrike">
                          <a:effectLst/>
                        </a:rPr>
                        <a:t>Attività formative</a:t>
                      </a:r>
                      <a:endParaRPr lang="it-IT" sz="1200" b="0" i="0" u="none" strike="noStrike">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r" fontAlgn="b"/>
                      <a:r>
                        <a:rPr lang="it-IT" sz="1200" u="none" strike="noStrike" dirty="0">
                          <a:effectLst/>
                        </a:rPr>
                        <a:t>20.000,00</a:t>
                      </a:r>
                      <a:endParaRPr lang="it-IT" sz="1200" b="0" i="0" u="none" strike="noStrike" dirty="0">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r" fontAlgn="b"/>
                      <a:r>
                        <a:rPr lang="it-IT" sz="1200" u="none" strike="noStrike">
                          <a:effectLst/>
                        </a:rPr>
                        <a:t>20.000,00</a:t>
                      </a:r>
                      <a:endParaRPr lang="it-IT" sz="1200" b="0" i="0" u="none" strike="noStrike">
                        <a:solidFill>
                          <a:srgbClr val="000000"/>
                        </a:solidFill>
                        <a:effectLst/>
                        <a:latin typeface="Arial" panose="020B0604020202020204" pitchFamily="34" charset="0"/>
                      </a:endParaRPr>
                    </a:p>
                  </a:txBody>
                  <a:tcPr marL="6716" marR="6716" marT="6716" marB="0" anchor="b">
                    <a:solidFill>
                      <a:schemeClr val="bg1"/>
                    </a:solidFill>
                  </a:tcPr>
                </a:tc>
                <a:extLst>
                  <a:ext uri="{0D108BD9-81ED-4DB2-BD59-A6C34878D82A}">
                    <a16:rowId xmlns:a16="http://schemas.microsoft.com/office/drawing/2014/main" val="906117219"/>
                  </a:ext>
                </a:extLst>
              </a:tr>
              <a:tr h="167885">
                <a:tc>
                  <a:txBody>
                    <a:bodyPr/>
                    <a:lstStyle/>
                    <a:p>
                      <a:pPr algn="l" fontAlgn="b"/>
                      <a:r>
                        <a:rPr lang="it-IT" sz="1200" u="none" strike="noStrike">
                          <a:effectLst/>
                        </a:rPr>
                        <a:t>A.3,2</a:t>
                      </a:r>
                      <a:endParaRPr lang="it-IT" sz="1200" b="0" i="0" u="none" strike="noStrike">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l" fontAlgn="b"/>
                      <a:r>
                        <a:rPr lang="it-IT" sz="1200" u="none" strike="noStrike">
                          <a:effectLst/>
                        </a:rPr>
                        <a:t>Corsi ODI</a:t>
                      </a:r>
                      <a:endParaRPr lang="it-IT" sz="1200" b="0" i="0" u="none" strike="noStrike">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r" fontAlgn="b"/>
                      <a:r>
                        <a:rPr lang="it-IT" sz="1200" u="none" strike="noStrike" dirty="0">
                          <a:effectLst/>
                        </a:rPr>
                        <a:t>0,00</a:t>
                      </a:r>
                      <a:endParaRPr lang="it-IT" sz="1200" b="0" i="0" u="none" strike="noStrike" dirty="0">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r" fontAlgn="b"/>
                      <a:r>
                        <a:rPr lang="it-IT" sz="1200" u="none" strike="noStrike">
                          <a:effectLst/>
                        </a:rPr>
                        <a:t>0,00</a:t>
                      </a:r>
                      <a:endParaRPr lang="it-IT" sz="1200" b="0" i="0" u="none" strike="noStrike">
                        <a:solidFill>
                          <a:srgbClr val="000000"/>
                        </a:solidFill>
                        <a:effectLst/>
                        <a:latin typeface="Arial" panose="020B0604020202020204" pitchFamily="34" charset="0"/>
                      </a:endParaRPr>
                    </a:p>
                  </a:txBody>
                  <a:tcPr marL="6716" marR="6716" marT="6716" marB="0" anchor="b">
                    <a:solidFill>
                      <a:schemeClr val="bg1"/>
                    </a:solidFill>
                  </a:tcPr>
                </a:tc>
                <a:extLst>
                  <a:ext uri="{0D108BD9-81ED-4DB2-BD59-A6C34878D82A}">
                    <a16:rowId xmlns:a16="http://schemas.microsoft.com/office/drawing/2014/main" val="837346532"/>
                  </a:ext>
                </a:extLst>
              </a:tr>
              <a:tr h="167885">
                <a:tc>
                  <a:txBody>
                    <a:bodyPr/>
                    <a:lstStyle/>
                    <a:p>
                      <a:pPr algn="l" fontAlgn="b"/>
                      <a:r>
                        <a:rPr lang="it-IT" sz="1200" u="none" strike="noStrike">
                          <a:effectLst/>
                        </a:rPr>
                        <a:t> </a:t>
                      </a:r>
                      <a:endParaRPr lang="it-IT" sz="1200" b="0" i="0" u="none" strike="noStrike">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l" fontAlgn="b"/>
                      <a:r>
                        <a:rPr lang="it-IT" sz="1200" u="none" strike="noStrike">
                          <a:effectLst/>
                        </a:rPr>
                        <a:t> </a:t>
                      </a:r>
                      <a:endParaRPr lang="it-IT" sz="1200" b="0" i="0" u="none" strike="noStrike">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r" fontAlgn="b"/>
                      <a:r>
                        <a:rPr lang="it-IT" sz="1200" u="none" strike="noStrike" dirty="0">
                          <a:effectLst/>
                        </a:rPr>
                        <a:t> </a:t>
                      </a:r>
                      <a:endParaRPr lang="it-IT" sz="1200" b="1" i="0" u="none" strike="noStrike" dirty="0">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r" fontAlgn="b"/>
                      <a:r>
                        <a:rPr lang="it-IT" sz="1200" u="none" strike="noStrike">
                          <a:effectLst/>
                        </a:rPr>
                        <a:t> </a:t>
                      </a:r>
                      <a:endParaRPr lang="it-IT" sz="1200" b="1" i="0" u="none" strike="noStrike">
                        <a:solidFill>
                          <a:srgbClr val="000000"/>
                        </a:solidFill>
                        <a:effectLst/>
                        <a:latin typeface="Arial" panose="020B0604020202020204" pitchFamily="34" charset="0"/>
                      </a:endParaRPr>
                    </a:p>
                  </a:txBody>
                  <a:tcPr marL="6716" marR="6716" marT="6716" marB="0" anchor="b">
                    <a:solidFill>
                      <a:schemeClr val="bg1"/>
                    </a:solidFill>
                  </a:tcPr>
                </a:tc>
                <a:extLst>
                  <a:ext uri="{0D108BD9-81ED-4DB2-BD59-A6C34878D82A}">
                    <a16:rowId xmlns:a16="http://schemas.microsoft.com/office/drawing/2014/main" val="2549896694"/>
                  </a:ext>
                </a:extLst>
              </a:tr>
              <a:tr h="167885">
                <a:tc>
                  <a:txBody>
                    <a:bodyPr/>
                    <a:lstStyle/>
                    <a:p>
                      <a:pPr algn="l" fontAlgn="b"/>
                      <a:r>
                        <a:rPr lang="it-IT" sz="1200" u="none" strike="noStrike">
                          <a:effectLst/>
                        </a:rPr>
                        <a:t>A.4</a:t>
                      </a:r>
                      <a:endParaRPr lang="it-IT" sz="1200" b="1" i="0" u="none" strike="noStrike">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l" fontAlgn="b"/>
                      <a:r>
                        <a:rPr lang="it-IT" sz="1200" u="none" strike="noStrike">
                          <a:effectLst/>
                        </a:rPr>
                        <a:t>ALTRE ENTRATE</a:t>
                      </a:r>
                      <a:endParaRPr lang="it-IT" sz="1200" b="1" i="0" u="none" strike="noStrike">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r" fontAlgn="b"/>
                      <a:r>
                        <a:rPr lang="it-IT" sz="1200" u="none" strike="noStrike" dirty="0">
                          <a:effectLst/>
                        </a:rPr>
                        <a:t>3.000,00</a:t>
                      </a:r>
                      <a:endParaRPr lang="it-IT" sz="1200" b="1" i="0" u="none" strike="noStrike" dirty="0">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r" fontAlgn="b"/>
                      <a:r>
                        <a:rPr lang="it-IT" sz="1200" u="none" strike="noStrike">
                          <a:effectLst/>
                        </a:rPr>
                        <a:t>3.000,00</a:t>
                      </a:r>
                      <a:endParaRPr lang="it-IT" sz="1200" b="1" i="0" u="none" strike="noStrike">
                        <a:solidFill>
                          <a:srgbClr val="000000"/>
                        </a:solidFill>
                        <a:effectLst/>
                        <a:latin typeface="Arial" panose="020B0604020202020204" pitchFamily="34" charset="0"/>
                      </a:endParaRPr>
                    </a:p>
                  </a:txBody>
                  <a:tcPr marL="6716" marR="6716" marT="6716" marB="0" anchor="b">
                    <a:solidFill>
                      <a:schemeClr val="bg1"/>
                    </a:solidFill>
                  </a:tcPr>
                </a:tc>
                <a:extLst>
                  <a:ext uri="{0D108BD9-81ED-4DB2-BD59-A6C34878D82A}">
                    <a16:rowId xmlns:a16="http://schemas.microsoft.com/office/drawing/2014/main" val="937455344"/>
                  </a:ext>
                </a:extLst>
              </a:tr>
              <a:tr h="167885">
                <a:tc>
                  <a:txBody>
                    <a:bodyPr/>
                    <a:lstStyle/>
                    <a:p>
                      <a:pPr algn="l" fontAlgn="b"/>
                      <a:r>
                        <a:rPr lang="it-IT" sz="1200" u="none" strike="noStrike">
                          <a:effectLst/>
                        </a:rPr>
                        <a:t>A.4.1</a:t>
                      </a:r>
                      <a:endParaRPr lang="it-IT" sz="1200" b="0" i="0" u="none" strike="noStrike">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l" fontAlgn="b"/>
                      <a:r>
                        <a:rPr lang="it-IT" sz="1200" u="none" strike="noStrike">
                          <a:effectLst/>
                        </a:rPr>
                        <a:t>Eventi vari</a:t>
                      </a:r>
                      <a:endParaRPr lang="it-IT" sz="1200" b="0" i="0" u="none" strike="noStrike">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r" fontAlgn="b"/>
                      <a:r>
                        <a:rPr lang="it-IT" sz="1200" u="none" strike="noStrike" dirty="0">
                          <a:effectLst/>
                        </a:rPr>
                        <a:t>0,00</a:t>
                      </a:r>
                      <a:endParaRPr lang="it-IT" sz="1200" b="0" i="0" u="none" strike="noStrike" dirty="0">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r" fontAlgn="b"/>
                      <a:r>
                        <a:rPr lang="it-IT" sz="1200" u="none" strike="noStrike">
                          <a:effectLst/>
                        </a:rPr>
                        <a:t>0,00</a:t>
                      </a:r>
                      <a:endParaRPr lang="it-IT" sz="1200" b="0" i="0" u="none" strike="noStrike">
                        <a:solidFill>
                          <a:srgbClr val="000000"/>
                        </a:solidFill>
                        <a:effectLst/>
                        <a:latin typeface="Arial" panose="020B0604020202020204" pitchFamily="34" charset="0"/>
                      </a:endParaRPr>
                    </a:p>
                  </a:txBody>
                  <a:tcPr marL="6716" marR="6716" marT="6716" marB="0" anchor="b">
                    <a:solidFill>
                      <a:schemeClr val="bg1"/>
                    </a:solidFill>
                  </a:tcPr>
                </a:tc>
                <a:extLst>
                  <a:ext uri="{0D108BD9-81ED-4DB2-BD59-A6C34878D82A}">
                    <a16:rowId xmlns:a16="http://schemas.microsoft.com/office/drawing/2014/main" val="3392765137"/>
                  </a:ext>
                </a:extLst>
              </a:tr>
              <a:tr h="167885">
                <a:tc>
                  <a:txBody>
                    <a:bodyPr/>
                    <a:lstStyle/>
                    <a:p>
                      <a:pPr algn="l" fontAlgn="b"/>
                      <a:r>
                        <a:rPr lang="it-IT" sz="1200" u="none" strike="noStrike">
                          <a:effectLst/>
                        </a:rPr>
                        <a:t>A.4.2</a:t>
                      </a:r>
                      <a:endParaRPr lang="it-IT" sz="1200" b="0" i="0" u="none" strike="noStrike">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l" fontAlgn="b"/>
                      <a:r>
                        <a:rPr lang="it-IT" sz="1200" u="none" strike="noStrike">
                          <a:effectLst/>
                        </a:rPr>
                        <a:t>Contributo esterni</a:t>
                      </a:r>
                      <a:endParaRPr lang="it-IT" sz="1200" b="0" i="0" u="none" strike="noStrike">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r" fontAlgn="b"/>
                      <a:r>
                        <a:rPr lang="it-IT" sz="1200" u="none" strike="noStrike" dirty="0">
                          <a:effectLst/>
                        </a:rPr>
                        <a:t>0,00</a:t>
                      </a:r>
                      <a:endParaRPr lang="it-IT" sz="1200" b="0" i="0" u="none" strike="noStrike" dirty="0">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r" fontAlgn="b"/>
                      <a:r>
                        <a:rPr lang="it-IT" sz="1200" u="none" strike="noStrike">
                          <a:effectLst/>
                        </a:rPr>
                        <a:t>0,00</a:t>
                      </a:r>
                      <a:endParaRPr lang="it-IT" sz="1200" b="0" i="0" u="none" strike="noStrike">
                        <a:solidFill>
                          <a:srgbClr val="000000"/>
                        </a:solidFill>
                        <a:effectLst/>
                        <a:latin typeface="Arial" panose="020B0604020202020204" pitchFamily="34" charset="0"/>
                      </a:endParaRPr>
                    </a:p>
                  </a:txBody>
                  <a:tcPr marL="6716" marR="6716" marT="6716" marB="0" anchor="b">
                    <a:solidFill>
                      <a:schemeClr val="bg1"/>
                    </a:solidFill>
                  </a:tcPr>
                </a:tc>
                <a:extLst>
                  <a:ext uri="{0D108BD9-81ED-4DB2-BD59-A6C34878D82A}">
                    <a16:rowId xmlns:a16="http://schemas.microsoft.com/office/drawing/2014/main" val="2068766536"/>
                  </a:ext>
                </a:extLst>
              </a:tr>
              <a:tr h="167885">
                <a:tc>
                  <a:txBody>
                    <a:bodyPr/>
                    <a:lstStyle/>
                    <a:p>
                      <a:pPr algn="l" fontAlgn="b"/>
                      <a:r>
                        <a:rPr lang="it-IT" sz="1200" u="none" strike="noStrike">
                          <a:effectLst/>
                        </a:rPr>
                        <a:t>A.4.3</a:t>
                      </a:r>
                      <a:endParaRPr lang="it-IT" sz="1200" b="0" i="0" u="none" strike="noStrike">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l" fontAlgn="b"/>
                      <a:r>
                        <a:rPr lang="it-IT" sz="1200" u="none" strike="noStrike">
                          <a:effectLst/>
                        </a:rPr>
                        <a:t>Interessi, finanziamenti e plusvalenze</a:t>
                      </a:r>
                      <a:endParaRPr lang="it-IT" sz="1200" b="0" i="0" u="none" strike="noStrike">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r" fontAlgn="b"/>
                      <a:r>
                        <a:rPr lang="it-IT" sz="1200" u="none" strike="noStrike" dirty="0">
                          <a:effectLst/>
                        </a:rPr>
                        <a:t>3.000,00</a:t>
                      </a:r>
                      <a:endParaRPr lang="it-IT" sz="1200" b="0" i="0" u="none" strike="noStrike" dirty="0">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r" fontAlgn="b"/>
                      <a:r>
                        <a:rPr lang="it-IT" sz="1200" u="none" strike="noStrike">
                          <a:effectLst/>
                        </a:rPr>
                        <a:t>3.000,00</a:t>
                      </a:r>
                      <a:endParaRPr lang="it-IT" sz="1200" b="0" i="0" u="none" strike="noStrike">
                        <a:solidFill>
                          <a:srgbClr val="000000"/>
                        </a:solidFill>
                        <a:effectLst/>
                        <a:latin typeface="Arial" panose="020B0604020202020204" pitchFamily="34" charset="0"/>
                      </a:endParaRPr>
                    </a:p>
                  </a:txBody>
                  <a:tcPr marL="6716" marR="6716" marT="6716" marB="0" anchor="b">
                    <a:solidFill>
                      <a:schemeClr val="bg1"/>
                    </a:solidFill>
                  </a:tcPr>
                </a:tc>
                <a:extLst>
                  <a:ext uri="{0D108BD9-81ED-4DB2-BD59-A6C34878D82A}">
                    <a16:rowId xmlns:a16="http://schemas.microsoft.com/office/drawing/2014/main" val="780526951"/>
                  </a:ext>
                </a:extLst>
              </a:tr>
              <a:tr h="167885">
                <a:tc>
                  <a:txBody>
                    <a:bodyPr/>
                    <a:lstStyle/>
                    <a:p>
                      <a:pPr algn="l" fontAlgn="b"/>
                      <a:r>
                        <a:rPr lang="it-IT" sz="1200" u="none" strike="noStrike">
                          <a:effectLst/>
                        </a:rPr>
                        <a:t>A.4.4</a:t>
                      </a:r>
                      <a:endParaRPr lang="it-IT" sz="1200" b="0" i="0" u="none" strike="noStrike">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l" fontAlgn="b"/>
                      <a:r>
                        <a:rPr lang="it-IT" sz="1200" u="none" strike="noStrike">
                          <a:effectLst/>
                        </a:rPr>
                        <a:t>Altre entrate</a:t>
                      </a:r>
                      <a:endParaRPr lang="it-IT" sz="1200" b="0" i="0" u="none" strike="noStrike">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r" fontAlgn="b"/>
                      <a:r>
                        <a:rPr lang="it-IT" sz="1200" u="none" strike="noStrike" dirty="0">
                          <a:effectLst/>
                        </a:rPr>
                        <a:t>0,00</a:t>
                      </a:r>
                      <a:endParaRPr lang="it-IT" sz="1200" b="0" i="0" u="none" strike="noStrike" dirty="0">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r" fontAlgn="b"/>
                      <a:r>
                        <a:rPr lang="it-IT" sz="1200" u="none" strike="noStrike">
                          <a:effectLst/>
                        </a:rPr>
                        <a:t>0,00</a:t>
                      </a:r>
                      <a:endParaRPr lang="it-IT" sz="1200" b="0" i="0" u="none" strike="noStrike">
                        <a:solidFill>
                          <a:srgbClr val="000000"/>
                        </a:solidFill>
                        <a:effectLst/>
                        <a:latin typeface="Arial" panose="020B0604020202020204" pitchFamily="34" charset="0"/>
                      </a:endParaRPr>
                    </a:p>
                  </a:txBody>
                  <a:tcPr marL="6716" marR="6716" marT="6716" marB="0" anchor="b">
                    <a:solidFill>
                      <a:schemeClr val="bg1"/>
                    </a:solidFill>
                  </a:tcPr>
                </a:tc>
                <a:extLst>
                  <a:ext uri="{0D108BD9-81ED-4DB2-BD59-A6C34878D82A}">
                    <a16:rowId xmlns:a16="http://schemas.microsoft.com/office/drawing/2014/main" val="1122379762"/>
                  </a:ext>
                </a:extLst>
              </a:tr>
              <a:tr h="167885">
                <a:tc>
                  <a:txBody>
                    <a:bodyPr/>
                    <a:lstStyle/>
                    <a:p>
                      <a:pPr algn="l" fontAlgn="b"/>
                      <a:r>
                        <a:rPr lang="it-IT" sz="1200" u="none" strike="noStrike">
                          <a:effectLst/>
                        </a:rPr>
                        <a:t> </a:t>
                      </a:r>
                      <a:endParaRPr lang="it-IT" sz="1200" b="0" i="0" u="none" strike="noStrike">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l" fontAlgn="b"/>
                      <a:r>
                        <a:rPr lang="it-IT" sz="1200" u="none" strike="noStrike">
                          <a:effectLst/>
                        </a:rPr>
                        <a:t> </a:t>
                      </a:r>
                      <a:endParaRPr lang="it-IT" sz="1200" b="0" i="0" u="none" strike="noStrike">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r" fontAlgn="b"/>
                      <a:r>
                        <a:rPr lang="it-IT" sz="1200" u="none" strike="noStrike" dirty="0">
                          <a:effectLst/>
                        </a:rPr>
                        <a:t> </a:t>
                      </a:r>
                      <a:endParaRPr lang="it-IT" sz="1200" b="1" i="0" u="none" strike="noStrike" dirty="0">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r" fontAlgn="b"/>
                      <a:r>
                        <a:rPr lang="it-IT" sz="1200" u="none" strike="noStrike" dirty="0">
                          <a:effectLst/>
                        </a:rPr>
                        <a:t> </a:t>
                      </a:r>
                      <a:endParaRPr lang="it-IT" sz="1200" b="1" i="0" u="none" strike="noStrike" dirty="0">
                        <a:solidFill>
                          <a:srgbClr val="000000"/>
                        </a:solidFill>
                        <a:effectLst/>
                        <a:latin typeface="Arial" panose="020B0604020202020204" pitchFamily="34" charset="0"/>
                      </a:endParaRPr>
                    </a:p>
                  </a:txBody>
                  <a:tcPr marL="6716" marR="6716" marT="6716" marB="0" anchor="b">
                    <a:solidFill>
                      <a:schemeClr val="bg1"/>
                    </a:solidFill>
                  </a:tcPr>
                </a:tc>
                <a:extLst>
                  <a:ext uri="{0D108BD9-81ED-4DB2-BD59-A6C34878D82A}">
                    <a16:rowId xmlns:a16="http://schemas.microsoft.com/office/drawing/2014/main" val="182815427"/>
                  </a:ext>
                </a:extLst>
              </a:tr>
              <a:tr h="167885">
                <a:tc>
                  <a:txBody>
                    <a:bodyPr/>
                    <a:lstStyle/>
                    <a:p>
                      <a:pPr algn="l" fontAlgn="b"/>
                      <a:r>
                        <a:rPr lang="it-IT" sz="1200" u="none" strike="noStrike">
                          <a:effectLst/>
                        </a:rPr>
                        <a:t> </a:t>
                      </a:r>
                      <a:endParaRPr lang="it-IT" sz="1200" b="1" i="0" u="none" strike="noStrike">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l" fontAlgn="b"/>
                      <a:r>
                        <a:rPr lang="it-IT" sz="1200" b="1" u="none" strike="noStrike" dirty="0">
                          <a:effectLst/>
                        </a:rPr>
                        <a:t>TOTALE GENERALE</a:t>
                      </a:r>
                      <a:endParaRPr lang="it-IT" sz="1200" b="1" i="0" u="none" strike="noStrike" dirty="0">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r" fontAlgn="b"/>
                      <a:r>
                        <a:rPr lang="it-IT" sz="1200" b="1" u="none" strike="noStrike" dirty="0">
                          <a:effectLst/>
                        </a:rPr>
                        <a:t>728.000,00</a:t>
                      </a:r>
                      <a:endParaRPr lang="it-IT" sz="1200" b="1" i="0" u="none" strike="noStrike" dirty="0">
                        <a:solidFill>
                          <a:srgbClr val="000000"/>
                        </a:solidFill>
                        <a:effectLst/>
                        <a:latin typeface="Arial" panose="020B0604020202020204" pitchFamily="34" charset="0"/>
                      </a:endParaRPr>
                    </a:p>
                  </a:txBody>
                  <a:tcPr marL="6716" marR="6716" marT="6716" marB="0" anchor="b">
                    <a:solidFill>
                      <a:schemeClr val="bg1"/>
                    </a:solidFill>
                  </a:tcPr>
                </a:tc>
                <a:tc>
                  <a:txBody>
                    <a:bodyPr/>
                    <a:lstStyle/>
                    <a:p>
                      <a:pPr algn="r" fontAlgn="b"/>
                      <a:r>
                        <a:rPr lang="it-IT" sz="1200" b="1" u="none" strike="noStrike" dirty="0">
                          <a:effectLst/>
                        </a:rPr>
                        <a:t>735.000,00</a:t>
                      </a:r>
                      <a:endParaRPr lang="it-IT" sz="1200" b="1" i="0" u="none" strike="noStrike" dirty="0">
                        <a:solidFill>
                          <a:srgbClr val="000000"/>
                        </a:solidFill>
                        <a:effectLst/>
                        <a:latin typeface="Arial" panose="020B0604020202020204" pitchFamily="34" charset="0"/>
                      </a:endParaRPr>
                    </a:p>
                  </a:txBody>
                  <a:tcPr marL="6716" marR="6716" marT="6716" marB="0" anchor="b">
                    <a:solidFill>
                      <a:schemeClr val="bg1"/>
                    </a:solidFill>
                  </a:tcPr>
                </a:tc>
                <a:extLst>
                  <a:ext uri="{0D108BD9-81ED-4DB2-BD59-A6C34878D82A}">
                    <a16:rowId xmlns:a16="http://schemas.microsoft.com/office/drawing/2014/main" val="2079018516"/>
                  </a:ext>
                </a:extLst>
              </a:tr>
            </a:tbl>
          </a:graphicData>
        </a:graphic>
      </p:graphicFrame>
    </p:spTree>
    <p:extLst>
      <p:ext uri="{BB962C8B-B14F-4D97-AF65-F5344CB8AC3E}">
        <p14:creationId xmlns:p14="http://schemas.microsoft.com/office/powerpoint/2010/main" val="40602011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06493D50-10A3-41E7-9381-1F896674E10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6015" y="180161"/>
            <a:ext cx="2304256" cy="581102"/>
          </a:xfrm>
          <a:prstGeom prst="rect">
            <a:avLst/>
          </a:prstGeom>
        </p:spPr>
      </p:pic>
      <p:sp>
        <p:nvSpPr>
          <p:cNvPr id="6" name="Segnaposto piè di pagina 2">
            <a:extLst>
              <a:ext uri="{FF2B5EF4-FFF2-40B4-BE49-F238E27FC236}">
                <a16:creationId xmlns:a16="http://schemas.microsoft.com/office/drawing/2014/main" id="{27AC2467-A179-4398-BF69-49A5A190792B}"/>
              </a:ext>
            </a:extLst>
          </p:cNvPr>
          <p:cNvSpPr txBox="1">
            <a:spLocks/>
          </p:cNvSpPr>
          <p:nvPr/>
        </p:nvSpPr>
        <p:spPr>
          <a:xfrm>
            <a:off x="1907704" y="6380140"/>
            <a:ext cx="5576961" cy="365125"/>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it-IT" dirty="0"/>
              <a:t>Ordine degli Ingegneri della provincia di Brescia - Assemblea Ordinaria – 06/12/2018 #preventivo2019</a:t>
            </a:r>
          </a:p>
        </p:txBody>
      </p:sp>
      <p:sp>
        <p:nvSpPr>
          <p:cNvPr id="2" name="Slide Number Placeholder 1">
            <a:extLst>
              <a:ext uri="{FF2B5EF4-FFF2-40B4-BE49-F238E27FC236}">
                <a16:creationId xmlns:a16="http://schemas.microsoft.com/office/drawing/2014/main" id="{5CB0A38A-1917-4310-880D-6250353FAF3E}"/>
              </a:ext>
            </a:extLst>
          </p:cNvPr>
          <p:cNvSpPr>
            <a:spLocks noGrp="1"/>
          </p:cNvSpPr>
          <p:nvPr>
            <p:ph type="sldNum" sz="quarter" idx="12"/>
          </p:nvPr>
        </p:nvSpPr>
        <p:spPr/>
        <p:txBody>
          <a:bodyPr/>
          <a:lstStyle/>
          <a:p>
            <a:fld id="{EC2BC943-E5EC-4CFC-9734-FDF58420EDFB}" type="slidenum">
              <a:rPr lang="it-IT" smtClean="0"/>
              <a:t>14</a:t>
            </a:fld>
            <a:endParaRPr lang="it-IT"/>
          </a:p>
        </p:txBody>
      </p:sp>
      <p:sp>
        <p:nvSpPr>
          <p:cNvPr id="7" name="Segnaposto piè di pagina 2">
            <a:extLst>
              <a:ext uri="{FF2B5EF4-FFF2-40B4-BE49-F238E27FC236}">
                <a16:creationId xmlns:a16="http://schemas.microsoft.com/office/drawing/2014/main" id="{570F846F-BB2F-4FDB-BEDB-D25E07EB58EC}"/>
              </a:ext>
            </a:extLst>
          </p:cNvPr>
          <p:cNvSpPr txBox="1">
            <a:spLocks/>
          </p:cNvSpPr>
          <p:nvPr/>
        </p:nvSpPr>
        <p:spPr>
          <a:xfrm>
            <a:off x="1907704" y="6448251"/>
            <a:ext cx="5576961" cy="365125"/>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it-IT" dirty="0">
                <a:solidFill>
                  <a:schemeClr val="accent6">
                    <a:lumMod val="50000"/>
                  </a:schemeClr>
                </a:solidFill>
              </a:rPr>
              <a:t>Ordine degli Ingegneri della provincia di Brescia - Assemblea Ordinaria – 13/12/2019 #preventivo2020</a:t>
            </a:r>
          </a:p>
        </p:txBody>
      </p:sp>
      <p:pic>
        <p:nvPicPr>
          <p:cNvPr id="8" name="Picture 7">
            <a:extLst>
              <a:ext uri="{FF2B5EF4-FFF2-40B4-BE49-F238E27FC236}">
                <a16:creationId xmlns:a16="http://schemas.microsoft.com/office/drawing/2014/main" id="{D9E969C8-7E10-4C44-A3F7-2194CB2458C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37114" y="77831"/>
            <a:ext cx="1614588" cy="112048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aphicFrame>
        <p:nvGraphicFramePr>
          <p:cNvPr id="5" name="Tabella 4">
            <a:extLst>
              <a:ext uri="{FF2B5EF4-FFF2-40B4-BE49-F238E27FC236}">
                <a16:creationId xmlns:a16="http://schemas.microsoft.com/office/drawing/2014/main" id="{27B4B6ED-0D57-4FA1-970B-781AB02D1970}"/>
              </a:ext>
            </a:extLst>
          </p:cNvPr>
          <p:cNvGraphicFramePr>
            <a:graphicFrameLocks noGrp="1"/>
          </p:cNvGraphicFramePr>
          <p:nvPr/>
        </p:nvGraphicFramePr>
        <p:xfrm>
          <a:off x="398994" y="1556792"/>
          <a:ext cx="7845414" cy="4285352"/>
        </p:xfrm>
        <a:graphic>
          <a:graphicData uri="http://schemas.openxmlformats.org/drawingml/2006/table">
            <a:tbl>
              <a:tblPr>
                <a:tableStyleId>{5C22544A-7EE6-4342-B048-85BDC9FD1C3A}</a:tableStyleId>
              </a:tblPr>
              <a:tblGrid>
                <a:gridCol w="747772">
                  <a:extLst>
                    <a:ext uri="{9D8B030D-6E8A-4147-A177-3AD203B41FA5}">
                      <a16:colId xmlns:a16="http://schemas.microsoft.com/office/drawing/2014/main" val="1423989406"/>
                    </a:ext>
                  </a:extLst>
                </a:gridCol>
                <a:gridCol w="4052873">
                  <a:extLst>
                    <a:ext uri="{9D8B030D-6E8A-4147-A177-3AD203B41FA5}">
                      <a16:colId xmlns:a16="http://schemas.microsoft.com/office/drawing/2014/main" val="1283126798"/>
                    </a:ext>
                  </a:extLst>
                </a:gridCol>
                <a:gridCol w="1677219">
                  <a:extLst>
                    <a:ext uri="{9D8B030D-6E8A-4147-A177-3AD203B41FA5}">
                      <a16:colId xmlns:a16="http://schemas.microsoft.com/office/drawing/2014/main" val="1504761816"/>
                    </a:ext>
                  </a:extLst>
                </a:gridCol>
                <a:gridCol w="1367550">
                  <a:extLst>
                    <a:ext uri="{9D8B030D-6E8A-4147-A177-3AD203B41FA5}">
                      <a16:colId xmlns:a16="http://schemas.microsoft.com/office/drawing/2014/main" val="456323908"/>
                    </a:ext>
                  </a:extLst>
                </a:gridCol>
              </a:tblGrid>
              <a:tr h="45528">
                <a:tc gridSpan="4">
                  <a:txBody>
                    <a:bodyPr/>
                    <a:lstStyle/>
                    <a:p>
                      <a:pPr algn="ctr" fontAlgn="b"/>
                      <a:r>
                        <a:rPr lang="it-IT" sz="1400" b="1" u="none" strike="noStrike" dirty="0">
                          <a:effectLst/>
                        </a:rPr>
                        <a:t>ORDINE DEGLI INGEGNERI DELLA PROVINCIA DI BRESCIA</a:t>
                      </a:r>
                      <a:endParaRPr lang="it-IT" sz="1400" b="1" i="0" u="none" strike="noStrike" dirty="0">
                        <a:solidFill>
                          <a:srgbClr val="000000"/>
                        </a:solidFill>
                        <a:effectLst/>
                        <a:latin typeface="Arial" panose="020B0604020202020204" pitchFamily="34" charset="0"/>
                      </a:endParaRPr>
                    </a:p>
                  </a:txBody>
                  <a:tcPr marL="9525" marR="9525" marT="9525" marB="0" anchor="b">
                    <a:solidFill>
                      <a:schemeClr val="bg1"/>
                    </a:solidFill>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2507383073"/>
                  </a:ext>
                </a:extLst>
              </a:tr>
              <a:tr h="268890">
                <a:tc gridSpan="4">
                  <a:txBody>
                    <a:bodyPr/>
                    <a:lstStyle/>
                    <a:p>
                      <a:pPr algn="ctr" fontAlgn="b"/>
                      <a:r>
                        <a:rPr lang="it-IT" sz="1400" b="1" u="none" strike="noStrike" dirty="0">
                          <a:effectLst/>
                        </a:rPr>
                        <a:t>BILANCIO PREVENTIVO 2020</a:t>
                      </a:r>
                      <a:endParaRPr lang="it-IT" sz="1400" b="1" i="0" u="none" strike="noStrike" dirty="0">
                        <a:solidFill>
                          <a:srgbClr val="000000"/>
                        </a:solidFill>
                        <a:effectLst/>
                        <a:latin typeface="Arial" panose="020B0604020202020204" pitchFamily="34" charset="0"/>
                      </a:endParaRPr>
                    </a:p>
                  </a:txBody>
                  <a:tcPr marL="9525" marR="9525" marT="9525" marB="0" anchor="b">
                    <a:solidFill>
                      <a:schemeClr val="bg1"/>
                    </a:solidFill>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347148365"/>
                  </a:ext>
                </a:extLst>
              </a:tr>
              <a:tr h="268890">
                <a:tc gridSpan="4">
                  <a:txBody>
                    <a:bodyPr/>
                    <a:lstStyle/>
                    <a:p>
                      <a:pPr algn="ctr" fontAlgn="b"/>
                      <a:r>
                        <a:rPr lang="it-IT" sz="1400" b="1" u="none" strike="noStrike" dirty="0">
                          <a:effectLst/>
                        </a:rPr>
                        <a:t>USCITE</a:t>
                      </a:r>
                      <a:endParaRPr lang="it-IT" sz="1400" b="1" i="0" u="none" strike="noStrike" dirty="0">
                        <a:solidFill>
                          <a:srgbClr val="000000"/>
                        </a:solidFill>
                        <a:effectLst/>
                        <a:latin typeface="Arial" panose="020B0604020202020204" pitchFamily="34" charset="0"/>
                      </a:endParaRPr>
                    </a:p>
                  </a:txBody>
                  <a:tcPr marL="9525" marR="9525" marT="9525" marB="0" anchor="b">
                    <a:solidFill>
                      <a:schemeClr val="bg1"/>
                    </a:solidFill>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84032982"/>
                  </a:ext>
                </a:extLst>
              </a:tr>
              <a:tr h="262169">
                <a:tc>
                  <a:txBody>
                    <a:bodyPr/>
                    <a:lstStyle/>
                    <a:p>
                      <a:pPr algn="ctr" fontAlgn="b"/>
                      <a:r>
                        <a:rPr lang="it-IT" sz="1400" u="none" strike="noStrike">
                          <a:effectLst/>
                        </a:rPr>
                        <a:t>CAPITOLI</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ctr" fontAlgn="b"/>
                      <a:r>
                        <a:rPr lang="it-IT" sz="1400" u="none" strike="noStrike" dirty="0">
                          <a:effectLst/>
                        </a:rPr>
                        <a:t>DESCRIZIONE</a:t>
                      </a:r>
                      <a:endParaRPr lang="it-IT" sz="1400" b="0" i="0" u="none" strike="noStrike" dirty="0">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ctr" fontAlgn="b"/>
                      <a:r>
                        <a:rPr lang="it-IT" sz="1400" u="none" strike="noStrike" dirty="0">
                          <a:effectLst/>
                        </a:rPr>
                        <a:t> </a:t>
                      </a:r>
                      <a:endParaRPr lang="it-IT" sz="1400" b="0" i="0" u="none" strike="noStrike" dirty="0">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ctr" fontAlgn="b"/>
                      <a:r>
                        <a:rPr lang="it-IT" sz="1400" u="none" strike="noStrike">
                          <a:effectLst/>
                        </a:rPr>
                        <a:t> </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extLst>
                  <a:ext uri="{0D108BD9-81ED-4DB2-BD59-A6C34878D82A}">
                    <a16:rowId xmlns:a16="http://schemas.microsoft.com/office/drawing/2014/main" val="3956060443"/>
                  </a:ext>
                </a:extLst>
              </a:tr>
              <a:tr h="378659">
                <a:tc>
                  <a:txBody>
                    <a:bodyPr/>
                    <a:lstStyle/>
                    <a:p>
                      <a:pPr algn="ctr" fontAlgn="ctr"/>
                      <a:endParaRPr lang="it-IT" sz="1400" b="0" i="0" u="none" strike="noStrike" dirty="0">
                        <a:solidFill>
                          <a:srgbClr val="000000"/>
                        </a:solidFill>
                        <a:effectLst/>
                        <a:latin typeface="Arial" panose="020B0604020202020204" pitchFamily="34" charset="0"/>
                      </a:endParaRPr>
                    </a:p>
                  </a:txBody>
                  <a:tcPr marL="9525" marR="9525" marT="9525" marB="0" anchor="ctr">
                    <a:solidFill>
                      <a:schemeClr val="bg1"/>
                    </a:solidFill>
                  </a:tcPr>
                </a:tc>
                <a:tc>
                  <a:txBody>
                    <a:bodyPr/>
                    <a:lstStyle/>
                    <a:p>
                      <a:pPr algn="ctr" fontAlgn="ctr"/>
                      <a:r>
                        <a:rPr lang="it-IT" sz="1400" u="none" strike="noStrike" dirty="0">
                          <a:effectLst/>
                        </a:rPr>
                        <a:t> </a:t>
                      </a:r>
                      <a:endParaRPr lang="it-IT" sz="1400" b="0" i="0" u="none" strike="noStrike" dirty="0">
                        <a:solidFill>
                          <a:srgbClr val="000000"/>
                        </a:solidFill>
                        <a:effectLst/>
                        <a:latin typeface="Arial" panose="020B0604020202020204" pitchFamily="34" charset="0"/>
                      </a:endParaRPr>
                    </a:p>
                  </a:txBody>
                  <a:tcPr marL="9525" marR="9525" marT="9525" marB="0" anchor="ctr">
                    <a:solidFill>
                      <a:schemeClr val="bg1"/>
                    </a:solidFill>
                  </a:tcPr>
                </a:tc>
                <a:tc>
                  <a:txBody>
                    <a:bodyPr/>
                    <a:lstStyle/>
                    <a:p>
                      <a:pPr algn="ctr" fontAlgn="b"/>
                      <a:r>
                        <a:rPr lang="it-IT" sz="1400" u="none" strike="noStrike" dirty="0">
                          <a:effectLst/>
                        </a:rPr>
                        <a:t>Preventivo 2019</a:t>
                      </a:r>
                      <a:endParaRPr lang="it-IT" sz="1400" b="1" i="0" u="none" strike="noStrike" dirty="0">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ctr" fontAlgn="b"/>
                      <a:r>
                        <a:rPr lang="it-IT" sz="1400" u="none" strike="noStrike" dirty="0">
                          <a:effectLst/>
                        </a:rPr>
                        <a:t>Preventivo 2020</a:t>
                      </a:r>
                      <a:endParaRPr lang="it-IT" sz="1400" b="1" i="0" u="none" strike="noStrike" dirty="0">
                        <a:solidFill>
                          <a:srgbClr val="000000"/>
                        </a:solidFill>
                        <a:effectLst/>
                        <a:latin typeface="Arial" panose="020B0604020202020204" pitchFamily="34" charset="0"/>
                      </a:endParaRPr>
                    </a:p>
                  </a:txBody>
                  <a:tcPr marL="9525" marR="9525" marT="9525" marB="0" anchor="b">
                    <a:solidFill>
                      <a:schemeClr val="bg1"/>
                    </a:solidFill>
                  </a:tcPr>
                </a:tc>
                <a:extLst>
                  <a:ext uri="{0D108BD9-81ED-4DB2-BD59-A6C34878D82A}">
                    <a16:rowId xmlns:a16="http://schemas.microsoft.com/office/drawing/2014/main" val="948948870"/>
                  </a:ext>
                </a:extLst>
              </a:tr>
              <a:tr h="262169">
                <a:tc>
                  <a:txBody>
                    <a:bodyPr/>
                    <a:lstStyle/>
                    <a:p>
                      <a:pPr algn="l" fontAlgn="b"/>
                      <a:r>
                        <a:rPr lang="it-IT" sz="1400" u="none" strike="noStrike">
                          <a:effectLst/>
                        </a:rPr>
                        <a:t>B.1</a:t>
                      </a:r>
                      <a:endParaRPr lang="it-IT" sz="1400" b="1"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l" fontAlgn="b"/>
                      <a:r>
                        <a:rPr lang="it-IT" sz="1400" u="none" strike="noStrike" dirty="0">
                          <a:effectLst/>
                        </a:rPr>
                        <a:t>SPESE FUNZIONAMENTO ORGANI E COMMISSIONI</a:t>
                      </a:r>
                      <a:endParaRPr lang="it-IT" sz="1400" b="1" i="0" u="none" strike="noStrike" dirty="0">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dirty="0">
                          <a:effectLst/>
                        </a:rPr>
                        <a:t> </a:t>
                      </a:r>
                      <a:endParaRPr lang="it-IT" sz="1400" b="1" i="0" u="none" strike="noStrike" dirty="0">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 </a:t>
                      </a:r>
                      <a:endParaRPr lang="it-IT" sz="1400" b="1" i="0" u="none" strike="noStrike">
                        <a:solidFill>
                          <a:srgbClr val="000000"/>
                        </a:solidFill>
                        <a:effectLst/>
                        <a:latin typeface="Arial" panose="020B0604020202020204" pitchFamily="34" charset="0"/>
                      </a:endParaRPr>
                    </a:p>
                  </a:txBody>
                  <a:tcPr marL="9525" marR="9525" marT="9525" marB="0" anchor="b">
                    <a:solidFill>
                      <a:schemeClr val="bg1"/>
                    </a:solidFill>
                  </a:tcPr>
                </a:tc>
                <a:extLst>
                  <a:ext uri="{0D108BD9-81ED-4DB2-BD59-A6C34878D82A}">
                    <a16:rowId xmlns:a16="http://schemas.microsoft.com/office/drawing/2014/main" val="3438153488"/>
                  </a:ext>
                </a:extLst>
              </a:tr>
              <a:tr h="262169">
                <a:tc>
                  <a:txBody>
                    <a:bodyPr/>
                    <a:lstStyle/>
                    <a:p>
                      <a:pPr algn="r" fontAlgn="b"/>
                      <a:r>
                        <a:rPr lang="it-IT" sz="1400" u="none" strike="noStrike">
                          <a:effectLst/>
                        </a:rPr>
                        <a:t>1.1</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l" fontAlgn="b"/>
                      <a:r>
                        <a:rPr lang="it-IT" sz="1400" u="none" strike="noStrike" dirty="0">
                          <a:effectLst/>
                        </a:rPr>
                        <a:t>Missioni: componenti commissioni</a:t>
                      </a:r>
                      <a:endParaRPr lang="it-IT" sz="1400" b="0" i="0" u="none" strike="noStrike" dirty="0">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dirty="0">
                          <a:effectLst/>
                        </a:rPr>
                        <a:t>13.000,00</a:t>
                      </a:r>
                      <a:endParaRPr lang="it-IT" sz="1400" b="0" i="0" u="none" strike="noStrike" dirty="0">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10.000,00</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extLst>
                  <a:ext uri="{0D108BD9-81ED-4DB2-BD59-A6C34878D82A}">
                    <a16:rowId xmlns:a16="http://schemas.microsoft.com/office/drawing/2014/main" val="2569104568"/>
                  </a:ext>
                </a:extLst>
              </a:tr>
              <a:tr h="262169">
                <a:tc>
                  <a:txBody>
                    <a:bodyPr/>
                    <a:lstStyle/>
                    <a:p>
                      <a:pPr algn="r" fontAlgn="b"/>
                      <a:r>
                        <a:rPr lang="it-IT" sz="1400" u="none" strike="noStrike">
                          <a:effectLst/>
                        </a:rPr>
                        <a:t>1.2</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l" fontAlgn="b"/>
                      <a:r>
                        <a:rPr lang="it-IT" sz="1400" u="none" strike="noStrike" dirty="0">
                          <a:effectLst/>
                        </a:rPr>
                        <a:t>Missioni: componenti consiglio</a:t>
                      </a:r>
                      <a:endParaRPr lang="it-IT" sz="1400" b="0" i="0" u="none" strike="noStrike" dirty="0">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dirty="0">
                          <a:effectLst/>
                        </a:rPr>
                        <a:t>17.000,00</a:t>
                      </a:r>
                      <a:endParaRPr lang="it-IT" sz="1400" b="0" i="0" u="none" strike="noStrike" dirty="0">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15.000,00</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extLst>
                  <a:ext uri="{0D108BD9-81ED-4DB2-BD59-A6C34878D82A}">
                    <a16:rowId xmlns:a16="http://schemas.microsoft.com/office/drawing/2014/main" val="1454755432"/>
                  </a:ext>
                </a:extLst>
              </a:tr>
              <a:tr h="262169">
                <a:tc>
                  <a:txBody>
                    <a:bodyPr/>
                    <a:lstStyle/>
                    <a:p>
                      <a:pPr algn="r" fontAlgn="b"/>
                      <a:r>
                        <a:rPr lang="it-IT" sz="1400" u="none" strike="noStrike">
                          <a:effectLst/>
                        </a:rPr>
                        <a:t>1.3</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l" fontAlgn="b"/>
                      <a:r>
                        <a:rPr lang="it-IT" sz="1400" u="none" strike="noStrike" dirty="0">
                          <a:effectLst/>
                        </a:rPr>
                        <a:t>Missioni: altri soggetti</a:t>
                      </a:r>
                      <a:endParaRPr lang="it-IT" sz="1400" b="0" i="0" u="none" strike="noStrike" dirty="0">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dirty="0">
                          <a:effectLst/>
                        </a:rPr>
                        <a:t>2.500,00</a:t>
                      </a:r>
                      <a:endParaRPr lang="it-IT" sz="1400" b="0" i="0" u="none" strike="noStrike" dirty="0">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2.500,00</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extLst>
                  <a:ext uri="{0D108BD9-81ED-4DB2-BD59-A6C34878D82A}">
                    <a16:rowId xmlns:a16="http://schemas.microsoft.com/office/drawing/2014/main" val="687684017"/>
                  </a:ext>
                </a:extLst>
              </a:tr>
              <a:tr h="262169">
                <a:tc>
                  <a:txBody>
                    <a:bodyPr/>
                    <a:lstStyle/>
                    <a:p>
                      <a:pPr algn="r" fontAlgn="b"/>
                      <a:r>
                        <a:rPr lang="it-IT" sz="1400" u="none" strike="noStrike">
                          <a:effectLst/>
                        </a:rPr>
                        <a:t>1.4</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l" fontAlgn="b"/>
                      <a:r>
                        <a:rPr lang="it-IT" sz="1400" u="none" strike="noStrike" dirty="0">
                          <a:effectLst/>
                        </a:rPr>
                        <a:t>Consulenza legale</a:t>
                      </a:r>
                      <a:endParaRPr lang="it-IT" sz="1400" b="0" i="0" u="none" strike="noStrike" dirty="0">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dirty="0">
                          <a:effectLst/>
                        </a:rPr>
                        <a:t>17.000,00</a:t>
                      </a:r>
                      <a:endParaRPr lang="it-IT" sz="1400" b="0" i="0" u="none" strike="noStrike" dirty="0">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17.000,00</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extLst>
                  <a:ext uri="{0D108BD9-81ED-4DB2-BD59-A6C34878D82A}">
                    <a16:rowId xmlns:a16="http://schemas.microsoft.com/office/drawing/2014/main" val="448224568"/>
                  </a:ext>
                </a:extLst>
              </a:tr>
              <a:tr h="262169">
                <a:tc>
                  <a:txBody>
                    <a:bodyPr/>
                    <a:lstStyle/>
                    <a:p>
                      <a:pPr algn="r" fontAlgn="b"/>
                      <a:r>
                        <a:rPr lang="it-IT" sz="1400" u="none" strike="noStrike">
                          <a:effectLst/>
                        </a:rPr>
                        <a:t>1.5</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l" fontAlgn="b"/>
                      <a:r>
                        <a:rPr lang="it-IT" sz="1400" u="none" strike="noStrike" dirty="0">
                          <a:effectLst/>
                        </a:rPr>
                        <a:t>Consulenza informatica</a:t>
                      </a:r>
                      <a:endParaRPr lang="it-IT" sz="1400" b="0" i="0" u="none" strike="noStrike" dirty="0">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dirty="0">
                          <a:effectLst/>
                        </a:rPr>
                        <a:t>5.000,00</a:t>
                      </a:r>
                      <a:endParaRPr lang="it-IT" sz="1400" b="0" i="0" u="none" strike="noStrike" dirty="0">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5.000,00</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extLst>
                  <a:ext uri="{0D108BD9-81ED-4DB2-BD59-A6C34878D82A}">
                    <a16:rowId xmlns:a16="http://schemas.microsoft.com/office/drawing/2014/main" val="474031377"/>
                  </a:ext>
                </a:extLst>
              </a:tr>
              <a:tr h="262169">
                <a:tc>
                  <a:txBody>
                    <a:bodyPr/>
                    <a:lstStyle/>
                    <a:p>
                      <a:pPr algn="r" fontAlgn="b"/>
                      <a:r>
                        <a:rPr lang="it-IT" sz="1400" u="none" strike="noStrike">
                          <a:effectLst/>
                        </a:rPr>
                        <a:t>1.6</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l" fontAlgn="b"/>
                      <a:r>
                        <a:rPr lang="it-IT" sz="1400" u="none" strike="noStrike" dirty="0">
                          <a:effectLst/>
                        </a:rPr>
                        <a:t>Altre consulenze professionali </a:t>
                      </a:r>
                      <a:endParaRPr lang="it-IT" sz="1400" b="0" i="0" u="none" strike="noStrike" dirty="0">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dirty="0">
                          <a:effectLst/>
                        </a:rPr>
                        <a:t>8.000,00</a:t>
                      </a:r>
                      <a:endParaRPr lang="it-IT" sz="1400" b="0" i="0" u="none" strike="noStrike" dirty="0">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10.000,00</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extLst>
                  <a:ext uri="{0D108BD9-81ED-4DB2-BD59-A6C34878D82A}">
                    <a16:rowId xmlns:a16="http://schemas.microsoft.com/office/drawing/2014/main" val="371968936"/>
                  </a:ext>
                </a:extLst>
              </a:tr>
              <a:tr h="262169">
                <a:tc>
                  <a:txBody>
                    <a:bodyPr/>
                    <a:lstStyle/>
                    <a:p>
                      <a:pPr algn="r" fontAlgn="b"/>
                      <a:r>
                        <a:rPr lang="it-IT" sz="1400" u="none" strike="noStrike">
                          <a:effectLst/>
                        </a:rPr>
                        <a:t>1.7</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l" fontAlgn="b"/>
                      <a:r>
                        <a:rPr lang="it-IT" sz="1400" u="none" strike="noStrike" dirty="0">
                          <a:effectLst/>
                        </a:rPr>
                        <a:t>Contratti assicurativi</a:t>
                      </a:r>
                      <a:endParaRPr lang="it-IT" sz="1400" b="0" i="0" u="none" strike="noStrike" dirty="0">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dirty="0">
                          <a:effectLst/>
                        </a:rPr>
                        <a:t>9.000,00</a:t>
                      </a:r>
                      <a:endParaRPr lang="it-IT" sz="1400" b="0" i="0" u="none" strike="noStrike" dirty="0">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dirty="0">
                          <a:effectLst/>
                        </a:rPr>
                        <a:t>10.000,00</a:t>
                      </a:r>
                      <a:endParaRPr lang="it-IT" sz="1400" b="0" i="0" u="none" strike="noStrike" dirty="0">
                        <a:solidFill>
                          <a:srgbClr val="000000"/>
                        </a:solidFill>
                        <a:effectLst/>
                        <a:latin typeface="Arial" panose="020B0604020202020204" pitchFamily="34" charset="0"/>
                      </a:endParaRPr>
                    </a:p>
                  </a:txBody>
                  <a:tcPr marL="9525" marR="9525" marT="9525" marB="0" anchor="b">
                    <a:solidFill>
                      <a:schemeClr val="bg1"/>
                    </a:solidFill>
                  </a:tcPr>
                </a:tc>
                <a:extLst>
                  <a:ext uri="{0D108BD9-81ED-4DB2-BD59-A6C34878D82A}">
                    <a16:rowId xmlns:a16="http://schemas.microsoft.com/office/drawing/2014/main" val="160068116"/>
                  </a:ext>
                </a:extLst>
              </a:tr>
              <a:tr h="262169">
                <a:tc>
                  <a:txBody>
                    <a:bodyPr/>
                    <a:lstStyle/>
                    <a:p>
                      <a:pPr algn="r" fontAlgn="b"/>
                      <a:r>
                        <a:rPr lang="it-IT" sz="1400" u="none" strike="noStrike">
                          <a:effectLst/>
                        </a:rPr>
                        <a:t>1.8</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l" fontAlgn="b"/>
                      <a:r>
                        <a:rPr lang="it-IT" sz="1400" u="none" strike="noStrike" dirty="0">
                          <a:effectLst/>
                        </a:rPr>
                        <a:t>Altri costi</a:t>
                      </a:r>
                      <a:endParaRPr lang="it-IT" sz="1400" b="0" i="0" u="none" strike="noStrike" dirty="0">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dirty="0">
                          <a:effectLst/>
                        </a:rPr>
                        <a:t>1.000,00</a:t>
                      </a:r>
                      <a:endParaRPr lang="it-IT" sz="1400" b="0" i="0" u="none" strike="noStrike" dirty="0">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dirty="0">
                          <a:effectLst/>
                        </a:rPr>
                        <a:t>1.000,00</a:t>
                      </a:r>
                      <a:endParaRPr lang="it-IT" sz="1400" b="0" i="0" u="none" strike="noStrike" dirty="0">
                        <a:solidFill>
                          <a:srgbClr val="000000"/>
                        </a:solidFill>
                        <a:effectLst/>
                        <a:latin typeface="Arial" panose="020B0604020202020204" pitchFamily="34" charset="0"/>
                      </a:endParaRPr>
                    </a:p>
                  </a:txBody>
                  <a:tcPr marL="9525" marR="9525" marT="9525" marB="0" anchor="b">
                    <a:solidFill>
                      <a:schemeClr val="bg1"/>
                    </a:solidFill>
                  </a:tcPr>
                </a:tc>
                <a:extLst>
                  <a:ext uri="{0D108BD9-81ED-4DB2-BD59-A6C34878D82A}">
                    <a16:rowId xmlns:a16="http://schemas.microsoft.com/office/drawing/2014/main" val="94981975"/>
                  </a:ext>
                </a:extLst>
              </a:tr>
              <a:tr h="262169">
                <a:tc>
                  <a:txBody>
                    <a:bodyPr/>
                    <a:lstStyle/>
                    <a:p>
                      <a:pPr algn="r" fontAlgn="b"/>
                      <a:r>
                        <a:rPr lang="it-IT" sz="1400" u="none" strike="noStrike">
                          <a:effectLst/>
                        </a:rPr>
                        <a:t>1.9</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l" fontAlgn="b"/>
                      <a:r>
                        <a:rPr lang="it-IT" sz="1400" u="none" strike="noStrike">
                          <a:effectLst/>
                        </a:rPr>
                        <a:t>Consiglio di Disciplina</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dirty="0">
                          <a:effectLst/>
                        </a:rPr>
                        <a:t>15.000,00</a:t>
                      </a:r>
                      <a:endParaRPr lang="it-IT" sz="1400" b="0" i="0" u="none" strike="noStrike" dirty="0">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dirty="0">
                          <a:effectLst/>
                        </a:rPr>
                        <a:t>15.000,00</a:t>
                      </a:r>
                      <a:endParaRPr lang="it-IT" sz="1400" b="0" i="0" u="none" strike="noStrike" dirty="0">
                        <a:solidFill>
                          <a:srgbClr val="000000"/>
                        </a:solidFill>
                        <a:effectLst/>
                        <a:latin typeface="Arial" panose="020B0604020202020204" pitchFamily="34" charset="0"/>
                      </a:endParaRPr>
                    </a:p>
                  </a:txBody>
                  <a:tcPr marL="9525" marR="9525" marT="9525" marB="0" anchor="b">
                    <a:solidFill>
                      <a:schemeClr val="bg1"/>
                    </a:solidFill>
                  </a:tcPr>
                </a:tc>
                <a:extLst>
                  <a:ext uri="{0D108BD9-81ED-4DB2-BD59-A6C34878D82A}">
                    <a16:rowId xmlns:a16="http://schemas.microsoft.com/office/drawing/2014/main" val="813281994"/>
                  </a:ext>
                </a:extLst>
              </a:tr>
              <a:tr h="262169">
                <a:tc>
                  <a:txBody>
                    <a:bodyPr/>
                    <a:lstStyle/>
                    <a:p>
                      <a:pPr algn="r" fontAlgn="b"/>
                      <a:r>
                        <a:rPr lang="it-IT" sz="1400" u="none" strike="noStrike">
                          <a:effectLst/>
                        </a:rPr>
                        <a:t> </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l" fontAlgn="b"/>
                      <a:r>
                        <a:rPr lang="it-IT" sz="1400" u="none" strike="noStrike" dirty="0">
                          <a:effectLst/>
                        </a:rPr>
                        <a:t> </a:t>
                      </a:r>
                      <a:endParaRPr lang="it-IT" sz="1400" b="0" i="0" u="none" strike="noStrike" dirty="0">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b="1" u="none" strike="noStrike" dirty="0">
                          <a:effectLst/>
                        </a:rPr>
                        <a:t>87.500,00</a:t>
                      </a:r>
                      <a:endParaRPr lang="it-IT" sz="1400" b="1" i="0" u="none" strike="noStrike" dirty="0">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b="1" u="none" strike="noStrike" dirty="0">
                          <a:effectLst/>
                        </a:rPr>
                        <a:t>85.500,00</a:t>
                      </a:r>
                      <a:endParaRPr lang="it-IT" sz="1400" b="1" i="0" u="none" strike="noStrike" dirty="0">
                        <a:solidFill>
                          <a:srgbClr val="000000"/>
                        </a:solidFill>
                        <a:effectLst/>
                        <a:latin typeface="Arial" panose="020B0604020202020204" pitchFamily="34" charset="0"/>
                      </a:endParaRPr>
                    </a:p>
                  </a:txBody>
                  <a:tcPr marL="9525" marR="9525" marT="9525" marB="0" anchor="b">
                    <a:solidFill>
                      <a:schemeClr val="bg1"/>
                    </a:solidFill>
                  </a:tcPr>
                </a:tc>
                <a:extLst>
                  <a:ext uri="{0D108BD9-81ED-4DB2-BD59-A6C34878D82A}">
                    <a16:rowId xmlns:a16="http://schemas.microsoft.com/office/drawing/2014/main" val="3152083386"/>
                  </a:ext>
                </a:extLst>
              </a:tr>
            </a:tbl>
          </a:graphicData>
        </a:graphic>
      </p:graphicFrame>
    </p:spTree>
    <p:extLst>
      <p:ext uri="{BB962C8B-B14F-4D97-AF65-F5344CB8AC3E}">
        <p14:creationId xmlns:p14="http://schemas.microsoft.com/office/powerpoint/2010/main" val="40604268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06493D50-10A3-41E7-9381-1F896674E10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6015" y="180161"/>
            <a:ext cx="2304256" cy="581102"/>
          </a:xfrm>
          <a:prstGeom prst="rect">
            <a:avLst/>
          </a:prstGeom>
        </p:spPr>
      </p:pic>
      <p:sp>
        <p:nvSpPr>
          <p:cNvPr id="6" name="Segnaposto piè di pagina 2">
            <a:extLst>
              <a:ext uri="{FF2B5EF4-FFF2-40B4-BE49-F238E27FC236}">
                <a16:creationId xmlns:a16="http://schemas.microsoft.com/office/drawing/2014/main" id="{27AC2467-A179-4398-BF69-49A5A190792B}"/>
              </a:ext>
            </a:extLst>
          </p:cNvPr>
          <p:cNvSpPr txBox="1">
            <a:spLocks/>
          </p:cNvSpPr>
          <p:nvPr/>
        </p:nvSpPr>
        <p:spPr>
          <a:xfrm>
            <a:off x="1907704" y="6380140"/>
            <a:ext cx="5576961" cy="365125"/>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it-IT" dirty="0"/>
              <a:t>Ordine degli Ingegneri della provincia di Brescia - Assemblea Ordinaria – 06/12/2018 #preventivo2019</a:t>
            </a:r>
          </a:p>
        </p:txBody>
      </p:sp>
      <p:sp>
        <p:nvSpPr>
          <p:cNvPr id="2" name="Slide Number Placeholder 1">
            <a:extLst>
              <a:ext uri="{FF2B5EF4-FFF2-40B4-BE49-F238E27FC236}">
                <a16:creationId xmlns:a16="http://schemas.microsoft.com/office/drawing/2014/main" id="{5CB0A38A-1917-4310-880D-6250353FAF3E}"/>
              </a:ext>
            </a:extLst>
          </p:cNvPr>
          <p:cNvSpPr>
            <a:spLocks noGrp="1"/>
          </p:cNvSpPr>
          <p:nvPr>
            <p:ph type="sldNum" sz="quarter" idx="12"/>
          </p:nvPr>
        </p:nvSpPr>
        <p:spPr/>
        <p:txBody>
          <a:bodyPr/>
          <a:lstStyle/>
          <a:p>
            <a:fld id="{EC2BC943-E5EC-4CFC-9734-FDF58420EDFB}" type="slidenum">
              <a:rPr lang="it-IT" smtClean="0"/>
              <a:t>15</a:t>
            </a:fld>
            <a:endParaRPr lang="it-IT"/>
          </a:p>
        </p:txBody>
      </p:sp>
      <p:sp>
        <p:nvSpPr>
          <p:cNvPr id="7" name="Segnaposto piè di pagina 2">
            <a:extLst>
              <a:ext uri="{FF2B5EF4-FFF2-40B4-BE49-F238E27FC236}">
                <a16:creationId xmlns:a16="http://schemas.microsoft.com/office/drawing/2014/main" id="{570F846F-BB2F-4FDB-BEDB-D25E07EB58EC}"/>
              </a:ext>
            </a:extLst>
          </p:cNvPr>
          <p:cNvSpPr txBox="1">
            <a:spLocks/>
          </p:cNvSpPr>
          <p:nvPr/>
        </p:nvSpPr>
        <p:spPr>
          <a:xfrm>
            <a:off x="1907704" y="6448251"/>
            <a:ext cx="5576961" cy="365125"/>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it-IT" dirty="0">
                <a:solidFill>
                  <a:schemeClr val="accent6">
                    <a:lumMod val="50000"/>
                  </a:schemeClr>
                </a:solidFill>
              </a:rPr>
              <a:t>Ordine degli Ingegneri della provincia di Brescia - Assemblea Ordinaria – 13/12/2019 #preventivo2020</a:t>
            </a:r>
          </a:p>
        </p:txBody>
      </p:sp>
      <p:pic>
        <p:nvPicPr>
          <p:cNvPr id="8" name="Picture 7">
            <a:extLst>
              <a:ext uri="{FF2B5EF4-FFF2-40B4-BE49-F238E27FC236}">
                <a16:creationId xmlns:a16="http://schemas.microsoft.com/office/drawing/2014/main" id="{D9E969C8-7E10-4C44-A3F7-2194CB2458C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40572" y="80149"/>
            <a:ext cx="1614588" cy="112048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aphicFrame>
        <p:nvGraphicFramePr>
          <p:cNvPr id="5" name="Tabella 4">
            <a:extLst>
              <a:ext uri="{FF2B5EF4-FFF2-40B4-BE49-F238E27FC236}">
                <a16:creationId xmlns:a16="http://schemas.microsoft.com/office/drawing/2014/main" id="{52EE0DDF-A314-4B19-A47F-22150C50CB86}"/>
              </a:ext>
            </a:extLst>
          </p:cNvPr>
          <p:cNvGraphicFramePr>
            <a:graphicFrameLocks noGrp="1"/>
          </p:cNvGraphicFramePr>
          <p:nvPr/>
        </p:nvGraphicFramePr>
        <p:xfrm>
          <a:off x="242797" y="856325"/>
          <a:ext cx="7137515" cy="5841138"/>
        </p:xfrm>
        <a:graphic>
          <a:graphicData uri="http://schemas.openxmlformats.org/drawingml/2006/table">
            <a:tbl>
              <a:tblPr>
                <a:tableStyleId>{5C22544A-7EE6-4342-B048-85BDC9FD1C3A}</a:tableStyleId>
              </a:tblPr>
              <a:tblGrid>
                <a:gridCol w="623150">
                  <a:extLst>
                    <a:ext uri="{9D8B030D-6E8A-4147-A177-3AD203B41FA5}">
                      <a16:colId xmlns:a16="http://schemas.microsoft.com/office/drawing/2014/main" val="1807813344"/>
                    </a:ext>
                  </a:extLst>
                </a:gridCol>
                <a:gridCol w="4274269">
                  <a:extLst>
                    <a:ext uri="{9D8B030D-6E8A-4147-A177-3AD203B41FA5}">
                      <a16:colId xmlns:a16="http://schemas.microsoft.com/office/drawing/2014/main" val="3058618167"/>
                    </a:ext>
                  </a:extLst>
                </a:gridCol>
                <a:gridCol w="1206983">
                  <a:extLst>
                    <a:ext uri="{9D8B030D-6E8A-4147-A177-3AD203B41FA5}">
                      <a16:colId xmlns:a16="http://schemas.microsoft.com/office/drawing/2014/main" val="2576387327"/>
                    </a:ext>
                  </a:extLst>
                </a:gridCol>
                <a:gridCol w="1033113">
                  <a:extLst>
                    <a:ext uri="{9D8B030D-6E8A-4147-A177-3AD203B41FA5}">
                      <a16:colId xmlns:a16="http://schemas.microsoft.com/office/drawing/2014/main" val="2391457727"/>
                    </a:ext>
                  </a:extLst>
                </a:gridCol>
              </a:tblGrid>
              <a:tr h="206166">
                <a:tc>
                  <a:txBody>
                    <a:bodyPr/>
                    <a:lstStyle/>
                    <a:p>
                      <a:pPr algn="l" fontAlgn="b"/>
                      <a:r>
                        <a:rPr lang="it-IT" sz="1200" u="none" strike="noStrike" dirty="0">
                          <a:effectLst/>
                        </a:rPr>
                        <a:t>B.2</a:t>
                      </a:r>
                      <a:endParaRPr lang="it-IT" sz="1200" b="1" i="0" u="none" strike="noStrike" dirty="0">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l" fontAlgn="b"/>
                      <a:r>
                        <a:rPr lang="it-IT" sz="1200" b="1" u="none" strike="noStrike" dirty="0">
                          <a:effectLst/>
                        </a:rPr>
                        <a:t>SPESE PER IL PERSONALE</a:t>
                      </a:r>
                      <a:endParaRPr lang="it-IT" sz="1200" b="1" i="0" u="none" strike="noStrike" dirty="0">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a:effectLst/>
                        </a:rPr>
                        <a:t> </a:t>
                      </a:r>
                      <a:endParaRPr lang="it-IT" sz="1200" b="1"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a:effectLst/>
                        </a:rPr>
                        <a:t> </a:t>
                      </a:r>
                      <a:endParaRPr lang="it-IT" sz="1200" b="1" i="0" u="none" strike="noStrike">
                        <a:solidFill>
                          <a:srgbClr val="000000"/>
                        </a:solidFill>
                        <a:effectLst/>
                        <a:latin typeface="Arial" panose="020B0604020202020204" pitchFamily="34" charset="0"/>
                      </a:endParaRPr>
                    </a:p>
                  </a:txBody>
                  <a:tcPr marL="7502" marR="7502" marT="7502" marB="0" anchor="b">
                    <a:solidFill>
                      <a:schemeClr val="bg1"/>
                    </a:solidFill>
                  </a:tcPr>
                </a:tc>
                <a:extLst>
                  <a:ext uri="{0D108BD9-81ED-4DB2-BD59-A6C34878D82A}">
                    <a16:rowId xmlns:a16="http://schemas.microsoft.com/office/drawing/2014/main" val="3057110844"/>
                  </a:ext>
                </a:extLst>
              </a:tr>
              <a:tr h="201249">
                <a:tc>
                  <a:txBody>
                    <a:bodyPr/>
                    <a:lstStyle/>
                    <a:p>
                      <a:pPr algn="r" fontAlgn="b"/>
                      <a:r>
                        <a:rPr lang="it-IT" sz="1200" u="none" strike="noStrike">
                          <a:effectLst/>
                        </a:rPr>
                        <a:t>2.1</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l" fontAlgn="b"/>
                      <a:r>
                        <a:rPr lang="it-IT" sz="1200" u="none" strike="noStrike" dirty="0">
                          <a:effectLst/>
                        </a:rPr>
                        <a:t>Stipendi 13^ e 14^ </a:t>
                      </a:r>
                      <a:endParaRPr lang="it-IT" sz="1200" b="0" i="0" u="none" strike="noStrike" dirty="0">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a:effectLst/>
                        </a:rPr>
                        <a:t>120.000,00</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a:effectLst/>
                        </a:rPr>
                        <a:t>120.000,00</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extLst>
                  <a:ext uri="{0D108BD9-81ED-4DB2-BD59-A6C34878D82A}">
                    <a16:rowId xmlns:a16="http://schemas.microsoft.com/office/drawing/2014/main" val="2056165761"/>
                  </a:ext>
                </a:extLst>
              </a:tr>
              <a:tr h="201249">
                <a:tc>
                  <a:txBody>
                    <a:bodyPr/>
                    <a:lstStyle/>
                    <a:p>
                      <a:pPr algn="r" fontAlgn="b"/>
                      <a:r>
                        <a:rPr lang="it-IT" sz="1200" u="none" strike="noStrike">
                          <a:effectLst/>
                        </a:rPr>
                        <a:t>2.2</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l" fontAlgn="b"/>
                      <a:r>
                        <a:rPr lang="it-IT" sz="1200" u="none" strike="noStrike" dirty="0">
                          <a:effectLst/>
                        </a:rPr>
                        <a:t>Premio produzione</a:t>
                      </a:r>
                      <a:endParaRPr lang="it-IT" sz="1200" b="0" i="0" u="none" strike="noStrike" dirty="0">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a:effectLst/>
                        </a:rPr>
                        <a:t>10.000,00</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a:effectLst/>
                        </a:rPr>
                        <a:t>10.000,00</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extLst>
                  <a:ext uri="{0D108BD9-81ED-4DB2-BD59-A6C34878D82A}">
                    <a16:rowId xmlns:a16="http://schemas.microsoft.com/office/drawing/2014/main" val="319827355"/>
                  </a:ext>
                </a:extLst>
              </a:tr>
              <a:tr h="201249">
                <a:tc>
                  <a:txBody>
                    <a:bodyPr/>
                    <a:lstStyle/>
                    <a:p>
                      <a:pPr algn="r" fontAlgn="b"/>
                      <a:r>
                        <a:rPr lang="it-IT" sz="1200" u="none" strike="noStrike">
                          <a:effectLst/>
                        </a:rPr>
                        <a:t>2.3</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l" fontAlgn="b"/>
                      <a:r>
                        <a:rPr lang="it-IT" sz="1200" u="none" strike="noStrike" dirty="0">
                          <a:effectLst/>
                        </a:rPr>
                        <a:t>Ore straordinarie</a:t>
                      </a:r>
                      <a:endParaRPr lang="it-IT" sz="1200" b="0" i="0" u="none" strike="noStrike" dirty="0">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dirty="0">
                          <a:effectLst/>
                        </a:rPr>
                        <a:t>10.000,00</a:t>
                      </a:r>
                      <a:endParaRPr lang="it-IT" sz="1200" b="0" i="0" u="none" strike="noStrike" dirty="0">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a:effectLst/>
                        </a:rPr>
                        <a:t>6.000,00</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extLst>
                  <a:ext uri="{0D108BD9-81ED-4DB2-BD59-A6C34878D82A}">
                    <a16:rowId xmlns:a16="http://schemas.microsoft.com/office/drawing/2014/main" val="3471349025"/>
                  </a:ext>
                </a:extLst>
              </a:tr>
              <a:tr h="201249">
                <a:tc>
                  <a:txBody>
                    <a:bodyPr/>
                    <a:lstStyle/>
                    <a:p>
                      <a:pPr algn="r" fontAlgn="b"/>
                      <a:r>
                        <a:rPr lang="it-IT" sz="1200" u="none" strike="noStrike">
                          <a:effectLst/>
                        </a:rPr>
                        <a:t>2.4</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l" fontAlgn="b"/>
                      <a:r>
                        <a:rPr lang="it-IT" sz="1200" u="none" strike="noStrike" dirty="0">
                          <a:effectLst/>
                        </a:rPr>
                        <a:t>Contributi Previdenziali INPS-INAIL </a:t>
                      </a:r>
                      <a:endParaRPr lang="it-IT" sz="1200" b="0" i="0" u="none" strike="noStrike" dirty="0">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dirty="0">
                          <a:effectLst/>
                        </a:rPr>
                        <a:t>35.000,00</a:t>
                      </a:r>
                      <a:endParaRPr lang="it-IT" sz="1200" b="0" i="0" u="none" strike="noStrike" dirty="0">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a:effectLst/>
                        </a:rPr>
                        <a:t>35.000,00</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extLst>
                  <a:ext uri="{0D108BD9-81ED-4DB2-BD59-A6C34878D82A}">
                    <a16:rowId xmlns:a16="http://schemas.microsoft.com/office/drawing/2014/main" val="2454134198"/>
                  </a:ext>
                </a:extLst>
              </a:tr>
              <a:tr h="201249">
                <a:tc>
                  <a:txBody>
                    <a:bodyPr/>
                    <a:lstStyle/>
                    <a:p>
                      <a:pPr algn="r" fontAlgn="b"/>
                      <a:r>
                        <a:rPr lang="it-IT" sz="1200" u="none" strike="noStrike">
                          <a:effectLst/>
                        </a:rPr>
                        <a:t>2.5</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l" fontAlgn="b"/>
                      <a:r>
                        <a:rPr lang="it-IT" sz="1200" u="none" strike="noStrike" dirty="0">
                          <a:effectLst/>
                        </a:rPr>
                        <a:t>Accantonamenti TFR </a:t>
                      </a:r>
                      <a:endParaRPr lang="it-IT" sz="1200" b="0" i="0" u="none" strike="noStrike" dirty="0">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dirty="0">
                          <a:effectLst/>
                        </a:rPr>
                        <a:t>7.500,00</a:t>
                      </a:r>
                      <a:endParaRPr lang="it-IT" sz="1200" b="0" i="0" u="none" strike="noStrike" dirty="0">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a:effectLst/>
                        </a:rPr>
                        <a:t>8.000,00</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extLst>
                  <a:ext uri="{0D108BD9-81ED-4DB2-BD59-A6C34878D82A}">
                    <a16:rowId xmlns:a16="http://schemas.microsoft.com/office/drawing/2014/main" val="3185338932"/>
                  </a:ext>
                </a:extLst>
              </a:tr>
              <a:tr h="201249">
                <a:tc>
                  <a:txBody>
                    <a:bodyPr/>
                    <a:lstStyle/>
                    <a:p>
                      <a:pPr algn="r" fontAlgn="b"/>
                      <a:r>
                        <a:rPr lang="it-IT" sz="1200" u="none" strike="noStrike">
                          <a:effectLst/>
                        </a:rPr>
                        <a:t>2.6</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l" fontAlgn="b"/>
                      <a:r>
                        <a:rPr lang="it-IT" sz="1200" u="none" strike="noStrike" dirty="0">
                          <a:effectLst/>
                        </a:rPr>
                        <a:t>Corsi di formazione professionale del personale </a:t>
                      </a:r>
                      <a:r>
                        <a:rPr lang="it-IT" sz="1200" u="none" strike="noStrike" dirty="0" err="1">
                          <a:effectLst/>
                        </a:rPr>
                        <a:t>dip</a:t>
                      </a:r>
                      <a:r>
                        <a:rPr lang="it-IT" sz="1200" u="none" strike="noStrike" dirty="0">
                          <a:effectLst/>
                        </a:rPr>
                        <a:t>.</a:t>
                      </a:r>
                      <a:endParaRPr lang="it-IT" sz="1200" b="0" i="0" u="none" strike="noStrike" dirty="0">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dirty="0">
                          <a:effectLst/>
                        </a:rPr>
                        <a:t>2.000,00</a:t>
                      </a:r>
                      <a:endParaRPr lang="it-IT" sz="1200" b="0" i="0" u="none" strike="noStrike" dirty="0">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a:effectLst/>
                        </a:rPr>
                        <a:t>2.000,00</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extLst>
                  <a:ext uri="{0D108BD9-81ED-4DB2-BD59-A6C34878D82A}">
                    <a16:rowId xmlns:a16="http://schemas.microsoft.com/office/drawing/2014/main" val="581073398"/>
                  </a:ext>
                </a:extLst>
              </a:tr>
              <a:tr h="201249">
                <a:tc>
                  <a:txBody>
                    <a:bodyPr/>
                    <a:lstStyle/>
                    <a:p>
                      <a:pPr algn="r" fontAlgn="b"/>
                      <a:r>
                        <a:rPr lang="it-IT" sz="1200" u="none" strike="noStrike">
                          <a:effectLst/>
                        </a:rPr>
                        <a:t>2.7</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l" fontAlgn="b"/>
                      <a:r>
                        <a:rPr lang="it-IT" sz="1200" u="none" strike="noStrike" dirty="0">
                          <a:effectLst/>
                        </a:rPr>
                        <a:t>Collaborazioni professionali </a:t>
                      </a:r>
                      <a:endParaRPr lang="it-IT" sz="1200" b="0" i="0" u="none" strike="noStrike" dirty="0">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dirty="0">
                          <a:effectLst/>
                        </a:rPr>
                        <a:t>12.000,00</a:t>
                      </a:r>
                      <a:endParaRPr lang="it-IT" sz="1200" b="0" i="0" u="none" strike="noStrike" dirty="0">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a:effectLst/>
                        </a:rPr>
                        <a:t>5.000,00</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extLst>
                  <a:ext uri="{0D108BD9-81ED-4DB2-BD59-A6C34878D82A}">
                    <a16:rowId xmlns:a16="http://schemas.microsoft.com/office/drawing/2014/main" val="3847704575"/>
                  </a:ext>
                </a:extLst>
              </a:tr>
              <a:tr h="201249">
                <a:tc>
                  <a:txBody>
                    <a:bodyPr/>
                    <a:lstStyle/>
                    <a:p>
                      <a:pPr algn="r" fontAlgn="b"/>
                      <a:r>
                        <a:rPr lang="it-IT" sz="1200" u="none" strike="noStrike">
                          <a:effectLst/>
                        </a:rPr>
                        <a:t>2.8</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l" fontAlgn="b"/>
                      <a:r>
                        <a:rPr lang="it-IT" sz="1200" u="none" strike="noStrike" dirty="0">
                          <a:effectLst/>
                        </a:rPr>
                        <a:t>Altri costi</a:t>
                      </a:r>
                      <a:endParaRPr lang="it-IT" sz="1200" b="0" i="0" u="none" strike="noStrike" dirty="0">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dirty="0">
                          <a:effectLst/>
                        </a:rPr>
                        <a:t>1.000,00</a:t>
                      </a:r>
                      <a:endParaRPr lang="it-IT" sz="1200" b="0" i="0" u="none" strike="noStrike" dirty="0">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a:effectLst/>
                        </a:rPr>
                        <a:t>1.000,00</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extLst>
                  <a:ext uri="{0D108BD9-81ED-4DB2-BD59-A6C34878D82A}">
                    <a16:rowId xmlns:a16="http://schemas.microsoft.com/office/drawing/2014/main" val="689867730"/>
                  </a:ext>
                </a:extLst>
              </a:tr>
              <a:tr h="201249">
                <a:tc>
                  <a:txBody>
                    <a:bodyPr/>
                    <a:lstStyle/>
                    <a:p>
                      <a:pPr algn="r" fontAlgn="b"/>
                      <a:r>
                        <a:rPr lang="it-IT" sz="1200" u="none" strike="noStrike">
                          <a:effectLst/>
                        </a:rPr>
                        <a:t> </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just" fontAlgn="b"/>
                      <a:r>
                        <a:rPr lang="it-IT" sz="1200" u="none" strike="noStrike" dirty="0">
                          <a:effectLst/>
                        </a:rPr>
                        <a:t> </a:t>
                      </a:r>
                      <a:endParaRPr lang="it-IT" sz="1200" b="0" i="0" u="none" strike="noStrike" dirty="0">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b="1" u="none" strike="noStrike" dirty="0">
                          <a:effectLst/>
                        </a:rPr>
                        <a:t>197.500,00</a:t>
                      </a:r>
                      <a:endParaRPr lang="it-IT" sz="1200" b="1" i="0" u="none" strike="noStrike" dirty="0">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b="1" u="none" strike="noStrike" dirty="0">
                          <a:effectLst/>
                        </a:rPr>
                        <a:t>187.000,00</a:t>
                      </a:r>
                      <a:endParaRPr lang="it-IT" sz="1200" b="1" i="0" u="none" strike="noStrike" dirty="0">
                        <a:solidFill>
                          <a:srgbClr val="000000"/>
                        </a:solidFill>
                        <a:effectLst/>
                        <a:latin typeface="Arial" panose="020B0604020202020204" pitchFamily="34" charset="0"/>
                      </a:endParaRPr>
                    </a:p>
                  </a:txBody>
                  <a:tcPr marL="7502" marR="7502" marT="7502" marB="0" anchor="b">
                    <a:solidFill>
                      <a:schemeClr val="bg1"/>
                    </a:solidFill>
                  </a:tcPr>
                </a:tc>
                <a:extLst>
                  <a:ext uri="{0D108BD9-81ED-4DB2-BD59-A6C34878D82A}">
                    <a16:rowId xmlns:a16="http://schemas.microsoft.com/office/drawing/2014/main" val="755649588"/>
                  </a:ext>
                </a:extLst>
              </a:tr>
              <a:tr h="201249">
                <a:tc>
                  <a:txBody>
                    <a:bodyPr/>
                    <a:lstStyle/>
                    <a:p>
                      <a:pPr algn="l" fontAlgn="b"/>
                      <a:r>
                        <a:rPr lang="it-IT" sz="1200" u="none" strike="noStrike">
                          <a:effectLst/>
                        </a:rPr>
                        <a:t>B.3</a:t>
                      </a:r>
                      <a:endParaRPr lang="it-IT" sz="1200" b="1"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l" fontAlgn="b"/>
                      <a:r>
                        <a:rPr lang="it-IT" sz="1200" b="1" u="none" strike="noStrike" dirty="0">
                          <a:effectLst/>
                        </a:rPr>
                        <a:t>SPESE FUNZIONAMENTO UFFICI</a:t>
                      </a:r>
                      <a:endParaRPr lang="it-IT" sz="1200" b="1" i="0" u="none" strike="noStrike" dirty="0">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dirty="0">
                          <a:effectLst/>
                        </a:rPr>
                        <a:t> </a:t>
                      </a:r>
                      <a:endParaRPr lang="it-IT" sz="1200" b="1" i="0" u="none" strike="noStrike" dirty="0">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a:effectLst/>
                        </a:rPr>
                        <a:t> </a:t>
                      </a:r>
                      <a:endParaRPr lang="it-IT" sz="1200" b="1" i="0" u="none" strike="noStrike">
                        <a:solidFill>
                          <a:srgbClr val="000000"/>
                        </a:solidFill>
                        <a:effectLst/>
                        <a:latin typeface="Arial" panose="020B0604020202020204" pitchFamily="34" charset="0"/>
                      </a:endParaRPr>
                    </a:p>
                  </a:txBody>
                  <a:tcPr marL="7502" marR="7502" marT="7502" marB="0" anchor="b">
                    <a:solidFill>
                      <a:schemeClr val="bg1"/>
                    </a:solidFill>
                  </a:tcPr>
                </a:tc>
                <a:extLst>
                  <a:ext uri="{0D108BD9-81ED-4DB2-BD59-A6C34878D82A}">
                    <a16:rowId xmlns:a16="http://schemas.microsoft.com/office/drawing/2014/main" val="1867827987"/>
                  </a:ext>
                </a:extLst>
              </a:tr>
              <a:tr h="201249">
                <a:tc>
                  <a:txBody>
                    <a:bodyPr/>
                    <a:lstStyle/>
                    <a:p>
                      <a:pPr algn="r" fontAlgn="b"/>
                      <a:r>
                        <a:rPr lang="it-IT" sz="1200" u="none" strike="noStrike">
                          <a:effectLst/>
                        </a:rPr>
                        <a:t>3.1</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l" fontAlgn="b"/>
                      <a:r>
                        <a:rPr lang="it-IT" sz="1200" u="none" strike="noStrike">
                          <a:effectLst/>
                        </a:rPr>
                        <a:t>Affitto Sede</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dirty="0">
                          <a:effectLst/>
                        </a:rPr>
                        <a:t>75.000,00</a:t>
                      </a:r>
                      <a:endParaRPr lang="it-IT" sz="1200" b="0" i="0" u="none" strike="noStrike" dirty="0">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a:effectLst/>
                        </a:rPr>
                        <a:t>75.000,00</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extLst>
                  <a:ext uri="{0D108BD9-81ED-4DB2-BD59-A6C34878D82A}">
                    <a16:rowId xmlns:a16="http://schemas.microsoft.com/office/drawing/2014/main" val="1005338098"/>
                  </a:ext>
                </a:extLst>
              </a:tr>
              <a:tr h="201249">
                <a:tc>
                  <a:txBody>
                    <a:bodyPr/>
                    <a:lstStyle/>
                    <a:p>
                      <a:pPr algn="r" fontAlgn="b"/>
                      <a:r>
                        <a:rPr lang="it-IT" sz="1200" u="none" strike="noStrike">
                          <a:effectLst/>
                        </a:rPr>
                        <a:t>3.2</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l" fontAlgn="b"/>
                      <a:r>
                        <a:rPr lang="it-IT" sz="1200" u="none" strike="noStrike">
                          <a:effectLst/>
                        </a:rPr>
                        <a:t>Spese condominiali</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dirty="0">
                          <a:effectLst/>
                        </a:rPr>
                        <a:t>26.000,00</a:t>
                      </a:r>
                      <a:endParaRPr lang="it-IT" sz="1200" b="0" i="0" u="none" strike="noStrike" dirty="0">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a:effectLst/>
                        </a:rPr>
                        <a:t>30.000,00</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extLst>
                  <a:ext uri="{0D108BD9-81ED-4DB2-BD59-A6C34878D82A}">
                    <a16:rowId xmlns:a16="http://schemas.microsoft.com/office/drawing/2014/main" val="678592927"/>
                  </a:ext>
                </a:extLst>
              </a:tr>
              <a:tr h="201249">
                <a:tc>
                  <a:txBody>
                    <a:bodyPr/>
                    <a:lstStyle/>
                    <a:p>
                      <a:pPr algn="r" fontAlgn="b"/>
                      <a:r>
                        <a:rPr lang="it-IT" sz="1200" u="none" strike="noStrike">
                          <a:effectLst/>
                        </a:rPr>
                        <a:t>3.3</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l" fontAlgn="b"/>
                      <a:r>
                        <a:rPr lang="it-IT" sz="1200" u="none" strike="noStrike">
                          <a:effectLst/>
                        </a:rPr>
                        <a:t>Spese linee Telefoniche</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dirty="0">
                          <a:effectLst/>
                        </a:rPr>
                        <a:t>6.000,00</a:t>
                      </a:r>
                      <a:endParaRPr lang="it-IT" sz="1200" b="0" i="0" u="none" strike="noStrike" dirty="0">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a:effectLst/>
                        </a:rPr>
                        <a:t>6.000,00</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extLst>
                  <a:ext uri="{0D108BD9-81ED-4DB2-BD59-A6C34878D82A}">
                    <a16:rowId xmlns:a16="http://schemas.microsoft.com/office/drawing/2014/main" val="283441375"/>
                  </a:ext>
                </a:extLst>
              </a:tr>
              <a:tr h="201249">
                <a:tc>
                  <a:txBody>
                    <a:bodyPr/>
                    <a:lstStyle/>
                    <a:p>
                      <a:pPr algn="r" fontAlgn="b"/>
                      <a:r>
                        <a:rPr lang="it-IT" sz="1200" u="none" strike="noStrike">
                          <a:effectLst/>
                        </a:rPr>
                        <a:t>3.4</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l" fontAlgn="b"/>
                      <a:r>
                        <a:rPr lang="it-IT" sz="1200" u="none" strike="noStrike">
                          <a:effectLst/>
                        </a:rPr>
                        <a:t>Spese energia elettrica </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dirty="0">
                          <a:effectLst/>
                        </a:rPr>
                        <a:t>6.000,00</a:t>
                      </a:r>
                      <a:endParaRPr lang="it-IT" sz="1200" b="0" i="0" u="none" strike="noStrike" dirty="0">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a:effectLst/>
                        </a:rPr>
                        <a:t>8.000,00</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extLst>
                  <a:ext uri="{0D108BD9-81ED-4DB2-BD59-A6C34878D82A}">
                    <a16:rowId xmlns:a16="http://schemas.microsoft.com/office/drawing/2014/main" val="144634964"/>
                  </a:ext>
                </a:extLst>
              </a:tr>
              <a:tr h="201249">
                <a:tc>
                  <a:txBody>
                    <a:bodyPr/>
                    <a:lstStyle/>
                    <a:p>
                      <a:pPr algn="r" fontAlgn="b"/>
                      <a:r>
                        <a:rPr lang="it-IT" sz="1200" u="none" strike="noStrike">
                          <a:effectLst/>
                        </a:rPr>
                        <a:t>3.5</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l" fontAlgn="b"/>
                      <a:r>
                        <a:rPr lang="it-IT" sz="1200" u="none" strike="noStrike">
                          <a:effectLst/>
                        </a:rPr>
                        <a:t>Cancelleria e stampati</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dirty="0">
                          <a:effectLst/>
                        </a:rPr>
                        <a:t>4.000,00</a:t>
                      </a:r>
                      <a:endParaRPr lang="it-IT" sz="1200" b="0" i="0" u="none" strike="noStrike" dirty="0">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a:effectLst/>
                        </a:rPr>
                        <a:t>4.000,00</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extLst>
                  <a:ext uri="{0D108BD9-81ED-4DB2-BD59-A6C34878D82A}">
                    <a16:rowId xmlns:a16="http://schemas.microsoft.com/office/drawing/2014/main" val="2746509336"/>
                  </a:ext>
                </a:extLst>
              </a:tr>
              <a:tr h="201249">
                <a:tc>
                  <a:txBody>
                    <a:bodyPr/>
                    <a:lstStyle/>
                    <a:p>
                      <a:pPr algn="r" fontAlgn="b"/>
                      <a:r>
                        <a:rPr lang="it-IT" sz="1200" u="none" strike="noStrike">
                          <a:effectLst/>
                        </a:rPr>
                        <a:t>3.6</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l" fontAlgn="b"/>
                      <a:r>
                        <a:rPr lang="it-IT" sz="1200" u="none" strike="noStrike">
                          <a:effectLst/>
                        </a:rPr>
                        <a:t>Spese postali</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dirty="0">
                          <a:effectLst/>
                        </a:rPr>
                        <a:t>3.000,00</a:t>
                      </a:r>
                      <a:endParaRPr lang="it-IT" sz="1200" b="0" i="0" u="none" strike="noStrike" dirty="0">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a:effectLst/>
                        </a:rPr>
                        <a:t>3.000,00</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extLst>
                  <a:ext uri="{0D108BD9-81ED-4DB2-BD59-A6C34878D82A}">
                    <a16:rowId xmlns:a16="http://schemas.microsoft.com/office/drawing/2014/main" val="622202376"/>
                  </a:ext>
                </a:extLst>
              </a:tr>
              <a:tr h="201249">
                <a:tc>
                  <a:txBody>
                    <a:bodyPr/>
                    <a:lstStyle/>
                    <a:p>
                      <a:pPr algn="r" fontAlgn="b"/>
                      <a:r>
                        <a:rPr lang="it-IT" sz="1200" u="none" strike="noStrike">
                          <a:effectLst/>
                        </a:rPr>
                        <a:t>3.7</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l" fontAlgn="b"/>
                      <a:r>
                        <a:rPr lang="it-IT" sz="1200" u="none" strike="noStrike">
                          <a:effectLst/>
                        </a:rPr>
                        <a:t>Consulenze e prestazioni professionali amministrative</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dirty="0">
                          <a:effectLst/>
                        </a:rPr>
                        <a:t>5.000,00</a:t>
                      </a:r>
                      <a:endParaRPr lang="it-IT" sz="1200" b="0" i="0" u="none" strike="noStrike" dirty="0">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a:effectLst/>
                        </a:rPr>
                        <a:t>5.000,00</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extLst>
                  <a:ext uri="{0D108BD9-81ED-4DB2-BD59-A6C34878D82A}">
                    <a16:rowId xmlns:a16="http://schemas.microsoft.com/office/drawing/2014/main" val="3554149742"/>
                  </a:ext>
                </a:extLst>
              </a:tr>
              <a:tr h="201249">
                <a:tc>
                  <a:txBody>
                    <a:bodyPr/>
                    <a:lstStyle/>
                    <a:p>
                      <a:pPr algn="r" fontAlgn="b"/>
                      <a:r>
                        <a:rPr lang="it-IT" sz="1200" u="none" strike="noStrike">
                          <a:effectLst/>
                        </a:rPr>
                        <a:t>3.8</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l" fontAlgn="b"/>
                      <a:r>
                        <a:rPr lang="it-IT" sz="1200" u="none" strike="noStrike">
                          <a:effectLst/>
                        </a:rPr>
                        <a:t>Consulenze e prestazioni professionali paghe e contributi</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dirty="0">
                          <a:effectLst/>
                        </a:rPr>
                        <a:t>3.000,00</a:t>
                      </a:r>
                      <a:endParaRPr lang="it-IT" sz="1200" b="0" i="0" u="none" strike="noStrike" dirty="0">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a:effectLst/>
                        </a:rPr>
                        <a:t>3.000,00</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extLst>
                  <a:ext uri="{0D108BD9-81ED-4DB2-BD59-A6C34878D82A}">
                    <a16:rowId xmlns:a16="http://schemas.microsoft.com/office/drawing/2014/main" val="2226806389"/>
                  </a:ext>
                </a:extLst>
              </a:tr>
              <a:tr h="201249">
                <a:tc>
                  <a:txBody>
                    <a:bodyPr/>
                    <a:lstStyle/>
                    <a:p>
                      <a:pPr algn="r" fontAlgn="b"/>
                      <a:r>
                        <a:rPr lang="it-IT" sz="1200" u="none" strike="noStrike">
                          <a:effectLst/>
                        </a:rPr>
                        <a:t>3.9</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l" fontAlgn="b"/>
                      <a:r>
                        <a:rPr lang="it-IT" sz="1200" u="none" strike="noStrike">
                          <a:effectLst/>
                        </a:rPr>
                        <a:t>Manutenzione e riparazione attrezzature ufficio</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dirty="0">
                          <a:effectLst/>
                        </a:rPr>
                        <a:t>10.000,00</a:t>
                      </a:r>
                      <a:endParaRPr lang="it-IT" sz="1200" b="0" i="0" u="none" strike="noStrike" dirty="0">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a:effectLst/>
                        </a:rPr>
                        <a:t>15.000,00</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extLst>
                  <a:ext uri="{0D108BD9-81ED-4DB2-BD59-A6C34878D82A}">
                    <a16:rowId xmlns:a16="http://schemas.microsoft.com/office/drawing/2014/main" val="3235546413"/>
                  </a:ext>
                </a:extLst>
              </a:tr>
              <a:tr h="201249">
                <a:tc>
                  <a:txBody>
                    <a:bodyPr/>
                    <a:lstStyle/>
                    <a:p>
                      <a:pPr algn="r" fontAlgn="b"/>
                      <a:r>
                        <a:rPr lang="it-IT" sz="1200" u="none" strike="noStrike">
                          <a:effectLst/>
                        </a:rPr>
                        <a:t>3.10</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l" fontAlgn="b"/>
                      <a:r>
                        <a:rPr lang="it-IT" sz="1200" u="none" strike="noStrike">
                          <a:effectLst/>
                        </a:rPr>
                        <a:t>Acquisto attrezzature ufficio</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dirty="0">
                          <a:effectLst/>
                        </a:rPr>
                        <a:t>5.000,00</a:t>
                      </a:r>
                      <a:endParaRPr lang="it-IT" sz="1200" b="0" i="0" u="none" strike="noStrike" dirty="0">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a:effectLst/>
                        </a:rPr>
                        <a:t>5.000,00</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extLst>
                  <a:ext uri="{0D108BD9-81ED-4DB2-BD59-A6C34878D82A}">
                    <a16:rowId xmlns:a16="http://schemas.microsoft.com/office/drawing/2014/main" val="611151221"/>
                  </a:ext>
                </a:extLst>
              </a:tr>
              <a:tr h="201249">
                <a:tc>
                  <a:txBody>
                    <a:bodyPr/>
                    <a:lstStyle/>
                    <a:p>
                      <a:pPr algn="r" fontAlgn="b"/>
                      <a:r>
                        <a:rPr lang="it-IT" sz="1200" u="none" strike="noStrike">
                          <a:effectLst/>
                        </a:rPr>
                        <a:t>3.11</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l" fontAlgn="b"/>
                      <a:r>
                        <a:rPr lang="it-IT" sz="1200" u="none" strike="noStrike">
                          <a:effectLst/>
                        </a:rPr>
                        <a:t>Pulizia Locali</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dirty="0">
                          <a:effectLst/>
                        </a:rPr>
                        <a:t>14.000,00</a:t>
                      </a:r>
                      <a:endParaRPr lang="it-IT" sz="1200" b="0" i="0" u="none" strike="noStrike" dirty="0">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a:effectLst/>
                        </a:rPr>
                        <a:t>14.000,00</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extLst>
                  <a:ext uri="{0D108BD9-81ED-4DB2-BD59-A6C34878D82A}">
                    <a16:rowId xmlns:a16="http://schemas.microsoft.com/office/drawing/2014/main" val="526682351"/>
                  </a:ext>
                </a:extLst>
              </a:tr>
              <a:tr h="201249">
                <a:tc>
                  <a:txBody>
                    <a:bodyPr/>
                    <a:lstStyle/>
                    <a:p>
                      <a:pPr algn="r" fontAlgn="b"/>
                      <a:r>
                        <a:rPr lang="it-IT" sz="1200" u="none" strike="noStrike">
                          <a:effectLst/>
                        </a:rPr>
                        <a:t>3.12</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l" fontAlgn="b"/>
                      <a:r>
                        <a:rPr lang="it-IT" sz="1200" u="none" strike="noStrike">
                          <a:effectLst/>
                        </a:rPr>
                        <a:t>Commissioni bancarie e postali</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dirty="0">
                          <a:effectLst/>
                        </a:rPr>
                        <a:t>7.000,00</a:t>
                      </a:r>
                      <a:endParaRPr lang="it-IT" sz="1200" b="0" i="0" u="none" strike="noStrike" dirty="0">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dirty="0">
                          <a:effectLst/>
                        </a:rPr>
                        <a:t>7.000,00</a:t>
                      </a:r>
                      <a:endParaRPr lang="it-IT" sz="1200" b="0" i="0" u="none" strike="noStrike" dirty="0">
                        <a:solidFill>
                          <a:srgbClr val="000000"/>
                        </a:solidFill>
                        <a:effectLst/>
                        <a:latin typeface="Arial" panose="020B0604020202020204" pitchFamily="34" charset="0"/>
                      </a:endParaRPr>
                    </a:p>
                  </a:txBody>
                  <a:tcPr marL="7502" marR="7502" marT="7502" marB="0" anchor="b">
                    <a:solidFill>
                      <a:schemeClr val="bg1"/>
                    </a:solidFill>
                  </a:tcPr>
                </a:tc>
                <a:extLst>
                  <a:ext uri="{0D108BD9-81ED-4DB2-BD59-A6C34878D82A}">
                    <a16:rowId xmlns:a16="http://schemas.microsoft.com/office/drawing/2014/main" val="1521818333"/>
                  </a:ext>
                </a:extLst>
              </a:tr>
              <a:tr h="201249">
                <a:tc>
                  <a:txBody>
                    <a:bodyPr/>
                    <a:lstStyle/>
                    <a:p>
                      <a:pPr algn="r" fontAlgn="b"/>
                      <a:r>
                        <a:rPr lang="it-IT" sz="1200" u="none" strike="noStrike">
                          <a:effectLst/>
                        </a:rPr>
                        <a:t>3.13</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l" fontAlgn="b"/>
                      <a:r>
                        <a:rPr lang="it-IT" sz="1200" u="none" strike="noStrike">
                          <a:effectLst/>
                        </a:rPr>
                        <a:t>Altre spese</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a:effectLst/>
                        </a:rPr>
                        <a:t>5.000,00</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dirty="0">
                          <a:effectLst/>
                        </a:rPr>
                        <a:t>5.000,00</a:t>
                      </a:r>
                      <a:endParaRPr lang="it-IT" sz="1200" b="0" i="0" u="none" strike="noStrike" dirty="0">
                        <a:solidFill>
                          <a:srgbClr val="000000"/>
                        </a:solidFill>
                        <a:effectLst/>
                        <a:latin typeface="Arial" panose="020B0604020202020204" pitchFamily="34" charset="0"/>
                      </a:endParaRPr>
                    </a:p>
                  </a:txBody>
                  <a:tcPr marL="7502" marR="7502" marT="7502" marB="0" anchor="b">
                    <a:solidFill>
                      <a:schemeClr val="bg1"/>
                    </a:solidFill>
                  </a:tcPr>
                </a:tc>
                <a:extLst>
                  <a:ext uri="{0D108BD9-81ED-4DB2-BD59-A6C34878D82A}">
                    <a16:rowId xmlns:a16="http://schemas.microsoft.com/office/drawing/2014/main" val="2097475733"/>
                  </a:ext>
                </a:extLst>
              </a:tr>
              <a:tr h="201249">
                <a:tc>
                  <a:txBody>
                    <a:bodyPr/>
                    <a:lstStyle/>
                    <a:p>
                      <a:pPr algn="r" fontAlgn="b"/>
                      <a:r>
                        <a:rPr lang="it-IT" sz="1200" u="none" strike="noStrike">
                          <a:effectLst/>
                        </a:rPr>
                        <a:t>3.14</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l" fontAlgn="b"/>
                      <a:r>
                        <a:rPr lang="it-IT" sz="1200" u="none" strike="noStrike">
                          <a:effectLst/>
                        </a:rPr>
                        <a:t>IRAP</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a:effectLst/>
                        </a:rPr>
                        <a:t>7.000,00</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dirty="0">
                          <a:effectLst/>
                        </a:rPr>
                        <a:t>7.000,00</a:t>
                      </a:r>
                      <a:endParaRPr lang="it-IT" sz="1200" b="0" i="0" u="none" strike="noStrike" dirty="0">
                        <a:solidFill>
                          <a:srgbClr val="000000"/>
                        </a:solidFill>
                        <a:effectLst/>
                        <a:latin typeface="Arial" panose="020B0604020202020204" pitchFamily="34" charset="0"/>
                      </a:endParaRPr>
                    </a:p>
                  </a:txBody>
                  <a:tcPr marL="7502" marR="7502" marT="7502" marB="0" anchor="b">
                    <a:solidFill>
                      <a:schemeClr val="bg1"/>
                    </a:solidFill>
                  </a:tcPr>
                </a:tc>
                <a:extLst>
                  <a:ext uri="{0D108BD9-81ED-4DB2-BD59-A6C34878D82A}">
                    <a16:rowId xmlns:a16="http://schemas.microsoft.com/office/drawing/2014/main" val="4030891052"/>
                  </a:ext>
                </a:extLst>
              </a:tr>
              <a:tr h="201249">
                <a:tc>
                  <a:txBody>
                    <a:bodyPr/>
                    <a:lstStyle/>
                    <a:p>
                      <a:pPr algn="r" fontAlgn="b"/>
                      <a:r>
                        <a:rPr lang="it-IT" sz="1200" u="none" strike="noStrike">
                          <a:effectLst/>
                        </a:rPr>
                        <a:t>3.15</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l" fontAlgn="b"/>
                      <a:r>
                        <a:rPr lang="it-IT" sz="1200" u="none" strike="noStrike">
                          <a:effectLst/>
                        </a:rPr>
                        <a:t>Canoni vari a noleggio</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a:effectLst/>
                        </a:rPr>
                        <a:t>10.000,00</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dirty="0">
                          <a:effectLst/>
                        </a:rPr>
                        <a:t>10.000,00</a:t>
                      </a:r>
                      <a:endParaRPr lang="it-IT" sz="1200" b="0" i="0" u="none" strike="noStrike" dirty="0">
                        <a:solidFill>
                          <a:srgbClr val="000000"/>
                        </a:solidFill>
                        <a:effectLst/>
                        <a:latin typeface="Arial" panose="020B0604020202020204" pitchFamily="34" charset="0"/>
                      </a:endParaRPr>
                    </a:p>
                  </a:txBody>
                  <a:tcPr marL="7502" marR="7502" marT="7502" marB="0" anchor="b">
                    <a:solidFill>
                      <a:schemeClr val="bg1"/>
                    </a:solidFill>
                  </a:tcPr>
                </a:tc>
                <a:extLst>
                  <a:ext uri="{0D108BD9-81ED-4DB2-BD59-A6C34878D82A}">
                    <a16:rowId xmlns:a16="http://schemas.microsoft.com/office/drawing/2014/main" val="1545480295"/>
                  </a:ext>
                </a:extLst>
              </a:tr>
              <a:tr h="201249">
                <a:tc>
                  <a:txBody>
                    <a:bodyPr/>
                    <a:lstStyle/>
                    <a:p>
                      <a:pPr algn="r" fontAlgn="b"/>
                      <a:r>
                        <a:rPr lang="it-IT" sz="1200" u="none" strike="noStrike">
                          <a:effectLst/>
                        </a:rPr>
                        <a:t>3.16</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l" fontAlgn="b"/>
                      <a:r>
                        <a:rPr lang="it-IT" sz="1200" u="none" strike="noStrike">
                          <a:effectLst/>
                        </a:rPr>
                        <a:t>Canone annuale manutenzione e assitenza software</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a:effectLst/>
                        </a:rPr>
                        <a:t>10.000,00</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dirty="0">
                          <a:effectLst/>
                        </a:rPr>
                        <a:t>10.000,00</a:t>
                      </a:r>
                      <a:endParaRPr lang="it-IT" sz="1200" b="0" i="0" u="none" strike="noStrike" dirty="0">
                        <a:solidFill>
                          <a:srgbClr val="000000"/>
                        </a:solidFill>
                        <a:effectLst/>
                        <a:latin typeface="Arial" panose="020B0604020202020204" pitchFamily="34" charset="0"/>
                      </a:endParaRPr>
                    </a:p>
                  </a:txBody>
                  <a:tcPr marL="7502" marR="7502" marT="7502" marB="0" anchor="b">
                    <a:solidFill>
                      <a:schemeClr val="bg1"/>
                    </a:solidFill>
                  </a:tcPr>
                </a:tc>
                <a:extLst>
                  <a:ext uri="{0D108BD9-81ED-4DB2-BD59-A6C34878D82A}">
                    <a16:rowId xmlns:a16="http://schemas.microsoft.com/office/drawing/2014/main" val="240034481"/>
                  </a:ext>
                </a:extLst>
              </a:tr>
              <a:tr h="201249">
                <a:tc>
                  <a:txBody>
                    <a:bodyPr/>
                    <a:lstStyle/>
                    <a:p>
                      <a:pPr algn="r" fontAlgn="b"/>
                      <a:r>
                        <a:rPr lang="it-IT" sz="1200" u="none" strike="noStrike">
                          <a:effectLst/>
                        </a:rPr>
                        <a:t>3.17</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l" fontAlgn="b"/>
                      <a:r>
                        <a:rPr lang="it-IT" sz="1200" u="none" strike="noStrike">
                          <a:effectLst/>
                        </a:rPr>
                        <a:t>Consulenze sportello</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a:effectLst/>
                        </a:rPr>
                        <a:t>2.000,00</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u="none" strike="noStrike" dirty="0">
                          <a:effectLst/>
                        </a:rPr>
                        <a:t>2.000,00</a:t>
                      </a:r>
                      <a:endParaRPr lang="it-IT" sz="1200" b="0" i="0" u="none" strike="noStrike" dirty="0">
                        <a:solidFill>
                          <a:srgbClr val="000000"/>
                        </a:solidFill>
                        <a:effectLst/>
                        <a:latin typeface="Arial" panose="020B0604020202020204" pitchFamily="34" charset="0"/>
                      </a:endParaRPr>
                    </a:p>
                  </a:txBody>
                  <a:tcPr marL="7502" marR="7502" marT="7502" marB="0" anchor="b">
                    <a:solidFill>
                      <a:schemeClr val="bg1"/>
                    </a:solidFill>
                  </a:tcPr>
                </a:tc>
                <a:extLst>
                  <a:ext uri="{0D108BD9-81ED-4DB2-BD59-A6C34878D82A}">
                    <a16:rowId xmlns:a16="http://schemas.microsoft.com/office/drawing/2014/main" val="2048221154"/>
                  </a:ext>
                </a:extLst>
              </a:tr>
              <a:tr h="201249">
                <a:tc>
                  <a:txBody>
                    <a:bodyPr/>
                    <a:lstStyle/>
                    <a:p>
                      <a:pPr algn="r" fontAlgn="b"/>
                      <a:r>
                        <a:rPr lang="it-IT" sz="1200" u="none" strike="noStrike">
                          <a:effectLst/>
                        </a:rPr>
                        <a:t> </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l" fontAlgn="b"/>
                      <a:r>
                        <a:rPr lang="it-IT" sz="1200" u="none" strike="noStrike">
                          <a:effectLst/>
                        </a:rPr>
                        <a:t> </a:t>
                      </a:r>
                      <a:endParaRPr lang="it-IT" sz="1200" b="0" i="0" u="none" strike="noStrike">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b="1" u="none" strike="noStrike" dirty="0">
                          <a:effectLst/>
                        </a:rPr>
                        <a:t>198.000,00</a:t>
                      </a:r>
                      <a:endParaRPr lang="it-IT" sz="1200" b="1" i="0" u="none" strike="noStrike" dirty="0">
                        <a:solidFill>
                          <a:srgbClr val="000000"/>
                        </a:solidFill>
                        <a:effectLst/>
                        <a:latin typeface="Arial" panose="020B0604020202020204" pitchFamily="34" charset="0"/>
                      </a:endParaRPr>
                    </a:p>
                  </a:txBody>
                  <a:tcPr marL="7502" marR="7502" marT="7502" marB="0" anchor="b">
                    <a:solidFill>
                      <a:schemeClr val="bg1"/>
                    </a:solidFill>
                  </a:tcPr>
                </a:tc>
                <a:tc>
                  <a:txBody>
                    <a:bodyPr/>
                    <a:lstStyle/>
                    <a:p>
                      <a:pPr algn="r" fontAlgn="b"/>
                      <a:r>
                        <a:rPr lang="it-IT" sz="1200" b="1" u="none" strike="noStrike" dirty="0">
                          <a:effectLst/>
                        </a:rPr>
                        <a:t>209.000,00</a:t>
                      </a:r>
                      <a:endParaRPr lang="it-IT" sz="1200" b="1" i="0" u="none" strike="noStrike" dirty="0">
                        <a:solidFill>
                          <a:srgbClr val="000000"/>
                        </a:solidFill>
                        <a:effectLst/>
                        <a:latin typeface="Arial" panose="020B0604020202020204" pitchFamily="34" charset="0"/>
                      </a:endParaRPr>
                    </a:p>
                  </a:txBody>
                  <a:tcPr marL="7502" marR="7502" marT="7502" marB="0" anchor="b">
                    <a:solidFill>
                      <a:schemeClr val="bg1"/>
                    </a:solidFill>
                  </a:tcPr>
                </a:tc>
                <a:extLst>
                  <a:ext uri="{0D108BD9-81ED-4DB2-BD59-A6C34878D82A}">
                    <a16:rowId xmlns:a16="http://schemas.microsoft.com/office/drawing/2014/main" val="2695425409"/>
                  </a:ext>
                </a:extLst>
              </a:tr>
            </a:tbl>
          </a:graphicData>
        </a:graphic>
      </p:graphicFrame>
    </p:spTree>
    <p:extLst>
      <p:ext uri="{BB962C8B-B14F-4D97-AF65-F5344CB8AC3E}">
        <p14:creationId xmlns:p14="http://schemas.microsoft.com/office/powerpoint/2010/main" val="40773310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06493D50-10A3-41E7-9381-1F896674E10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6015" y="180161"/>
            <a:ext cx="2304256" cy="581102"/>
          </a:xfrm>
          <a:prstGeom prst="rect">
            <a:avLst/>
          </a:prstGeom>
        </p:spPr>
      </p:pic>
      <p:sp>
        <p:nvSpPr>
          <p:cNvPr id="6" name="Segnaposto piè di pagina 2">
            <a:extLst>
              <a:ext uri="{FF2B5EF4-FFF2-40B4-BE49-F238E27FC236}">
                <a16:creationId xmlns:a16="http://schemas.microsoft.com/office/drawing/2014/main" id="{27AC2467-A179-4398-BF69-49A5A190792B}"/>
              </a:ext>
            </a:extLst>
          </p:cNvPr>
          <p:cNvSpPr txBox="1">
            <a:spLocks/>
          </p:cNvSpPr>
          <p:nvPr/>
        </p:nvSpPr>
        <p:spPr>
          <a:xfrm>
            <a:off x="1907704" y="6380140"/>
            <a:ext cx="5576961" cy="365125"/>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it-IT" dirty="0"/>
              <a:t>Ordine degli Ingegneri della provincia di Brescia - Assemblea Ordinaria – 06/12/2018 #preventivo2019</a:t>
            </a:r>
          </a:p>
        </p:txBody>
      </p:sp>
      <p:sp>
        <p:nvSpPr>
          <p:cNvPr id="2" name="Slide Number Placeholder 1">
            <a:extLst>
              <a:ext uri="{FF2B5EF4-FFF2-40B4-BE49-F238E27FC236}">
                <a16:creationId xmlns:a16="http://schemas.microsoft.com/office/drawing/2014/main" id="{5CB0A38A-1917-4310-880D-6250353FAF3E}"/>
              </a:ext>
            </a:extLst>
          </p:cNvPr>
          <p:cNvSpPr>
            <a:spLocks noGrp="1"/>
          </p:cNvSpPr>
          <p:nvPr>
            <p:ph type="sldNum" sz="quarter" idx="12"/>
          </p:nvPr>
        </p:nvSpPr>
        <p:spPr/>
        <p:txBody>
          <a:bodyPr/>
          <a:lstStyle/>
          <a:p>
            <a:fld id="{EC2BC943-E5EC-4CFC-9734-FDF58420EDFB}" type="slidenum">
              <a:rPr lang="it-IT" smtClean="0"/>
              <a:t>16</a:t>
            </a:fld>
            <a:endParaRPr lang="it-IT"/>
          </a:p>
        </p:txBody>
      </p:sp>
      <p:pic>
        <p:nvPicPr>
          <p:cNvPr id="8" name="Picture 7">
            <a:extLst>
              <a:ext uri="{FF2B5EF4-FFF2-40B4-BE49-F238E27FC236}">
                <a16:creationId xmlns:a16="http://schemas.microsoft.com/office/drawing/2014/main" id="{D9E969C8-7E10-4C44-A3F7-2194CB2458C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40572" y="80149"/>
            <a:ext cx="1614588" cy="112048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aphicFrame>
        <p:nvGraphicFramePr>
          <p:cNvPr id="5" name="Tabella 4">
            <a:extLst>
              <a:ext uri="{FF2B5EF4-FFF2-40B4-BE49-F238E27FC236}">
                <a16:creationId xmlns:a16="http://schemas.microsoft.com/office/drawing/2014/main" id="{A627F452-F0C6-493D-975A-E6BEE6621886}"/>
              </a:ext>
            </a:extLst>
          </p:cNvPr>
          <p:cNvGraphicFramePr>
            <a:graphicFrameLocks noGrp="1"/>
          </p:cNvGraphicFramePr>
          <p:nvPr/>
        </p:nvGraphicFramePr>
        <p:xfrm>
          <a:off x="971600" y="1340768"/>
          <a:ext cx="6624736" cy="4176469"/>
        </p:xfrm>
        <a:graphic>
          <a:graphicData uri="http://schemas.openxmlformats.org/drawingml/2006/table">
            <a:tbl>
              <a:tblPr>
                <a:tableStyleId>{5C22544A-7EE6-4342-B048-85BDC9FD1C3A}</a:tableStyleId>
              </a:tblPr>
              <a:tblGrid>
                <a:gridCol w="578381">
                  <a:extLst>
                    <a:ext uri="{9D8B030D-6E8A-4147-A177-3AD203B41FA5}">
                      <a16:colId xmlns:a16="http://schemas.microsoft.com/office/drawing/2014/main" val="1511651366"/>
                    </a:ext>
                  </a:extLst>
                </a:gridCol>
                <a:gridCol w="4094324">
                  <a:extLst>
                    <a:ext uri="{9D8B030D-6E8A-4147-A177-3AD203B41FA5}">
                      <a16:colId xmlns:a16="http://schemas.microsoft.com/office/drawing/2014/main" val="388254407"/>
                    </a:ext>
                  </a:extLst>
                </a:gridCol>
                <a:gridCol w="993139">
                  <a:extLst>
                    <a:ext uri="{9D8B030D-6E8A-4147-A177-3AD203B41FA5}">
                      <a16:colId xmlns:a16="http://schemas.microsoft.com/office/drawing/2014/main" val="222740482"/>
                    </a:ext>
                  </a:extLst>
                </a:gridCol>
                <a:gridCol w="958892">
                  <a:extLst>
                    <a:ext uri="{9D8B030D-6E8A-4147-A177-3AD203B41FA5}">
                      <a16:colId xmlns:a16="http://schemas.microsoft.com/office/drawing/2014/main" val="2793715534"/>
                    </a:ext>
                  </a:extLst>
                </a:gridCol>
              </a:tblGrid>
              <a:tr h="246843">
                <a:tc>
                  <a:txBody>
                    <a:bodyPr/>
                    <a:lstStyle/>
                    <a:p>
                      <a:pPr algn="l" fontAlgn="b"/>
                      <a:r>
                        <a:rPr lang="it-IT" sz="1400" u="none" strike="noStrike">
                          <a:effectLst/>
                        </a:rPr>
                        <a:t>B.4</a:t>
                      </a:r>
                      <a:endParaRPr lang="it-IT" sz="1400" b="1"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l" fontAlgn="b"/>
                      <a:r>
                        <a:rPr lang="it-IT" sz="1400" b="1" u="none" strike="noStrike" dirty="0">
                          <a:effectLst/>
                        </a:rPr>
                        <a:t>QUOTE ASSOCIATIVE</a:t>
                      </a:r>
                      <a:endParaRPr lang="it-IT" sz="1400" b="1" i="0" u="none" strike="noStrike" dirty="0">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 </a:t>
                      </a:r>
                      <a:endParaRPr lang="it-IT" sz="1400" b="1"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 </a:t>
                      </a:r>
                      <a:endParaRPr lang="it-IT" sz="1400" b="1" i="0" u="none" strike="noStrike">
                        <a:solidFill>
                          <a:srgbClr val="000000"/>
                        </a:solidFill>
                        <a:effectLst/>
                        <a:latin typeface="Arial" panose="020B0604020202020204" pitchFamily="34" charset="0"/>
                      </a:endParaRPr>
                    </a:p>
                  </a:txBody>
                  <a:tcPr marL="9525" marR="9525" marT="9525" marB="0" anchor="b">
                    <a:solidFill>
                      <a:schemeClr val="bg1"/>
                    </a:solidFill>
                  </a:tcPr>
                </a:tc>
                <a:extLst>
                  <a:ext uri="{0D108BD9-81ED-4DB2-BD59-A6C34878D82A}">
                    <a16:rowId xmlns:a16="http://schemas.microsoft.com/office/drawing/2014/main" val="3245143114"/>
                  </a:ext>
                </a:extLst>
              </a:tr>
              <a:tr h="246843">
                <a:tc>
                  <a:txBody>
                    <a:bodyPr/>
                    <a:lstStyle/>
                    <a:p>
                      <a:pPr algn="r" fontAlgn="b"/>
                      <a:r>
                        <a:rPr lang="it-IT" sz="1400" u="none" strike="noStrike">
                          <a:effectLst/>
                        </a:rPr>
                        <a:t>4.1</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l" fontAlgn="b"/>
                      <a:r>
                        <a:rPr lang="it-IT" sz="1400" u="none" strike="noStrike">
                          <a:effectLst/>
                        </a:rPr>
                        <a:t>Consiglio Nazionale Ingegneri </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110.000,00</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113.500,00</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extLst>
                  <a:ext uri="{0D108BD9-81ED-4DB2-BD59-A6C34878D82A}">
                    <a16:rowId xmlns:a16="http://schemas.microsoft.com/office/drawing/2014/main" val="2153712841"/>
                  </a:ext>
                </a:extLst>
              </a:tr>
              <a:tr h="246843">
                <a:tc>
                  <a:txBody>
                    <a:bodyPr/>
                    <a:lstStyle/>
                    <a:p>
                      <a:pPr algn="r" fontAlgn="b"/>
                      <a:r>
                        <a:rPr lang="it-IT" sz="1400" u="none" strike="noStrike">
                          <a:effectLst/>
                        </a:rPr>
                        <a:t>4.2</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l" fontAlgn="b"/>
                      <a:r>
                        <a:rPr lang="it-IT" sz="1400" u="none" strike="noStrike">
                          <a:effectLst/>
                        </a:rPr>
                        <a:t>Consulta Regionale degli Ordini Ing. della Lombardia</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4.500,00</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4.500,00</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extLst>
                  <a:ext uri="{0D108BD9-81ED-4DB2-BD59-A6C34878D82A}">
                    <a16:rowId xmlns:a16="http://schemas.microsoft.com/office/drawing/2014/main" val="2494013121"/>
                  </a:ext>
                </a:extLst>
              </a:tr>
              <a:tr h="246843">
                <a:tc>
                  <a:txBody>
                    <a:bodyPr/>
                    <a:lstStyle/>
                    <a:p>
                      <a:pPr algn="r" fontAlgn="b"/>
                      <a:r>
                        <a:rPr lang="it-IT" sz="1400" u="none" strike="noStrike">
                          <a:effectLst/>
                        </a:rPr>
                        <a:t>4.3</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l" fontAlgn="b"/>
                      <a:r>
                        <a:rPr lang="it-IT" sz="1400" u="none" strike="noStrike">
                          <a:effectLst/>
                        </a:rPr>
                        <a:t>Quota iscrizione Ordine al Congresso Nazionale</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7.500,00</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10.000,00</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extLst>
                  <a:ext uri="{0D108BD9-81ED-4DB2-BD59-A6C34878D82A}">
                    <a16:rowId xmlns:a16="http://schemas.microsoft.com/office/drawing/2014/main" val="4249753593"/>
                  </a:ext>
                </a:extLst>
              </a:tr>
              <a:tr h="243694">
                <a:tc>
                  <a:txBody>
                    <a:bodyPr/>
                    <a:lstStyle/>
                    <a:p>
                      <a:pPr algn="r" fontAlgn="b"/>
                      <a:r>
                        <a:rPr lang="it-IT" sz="1400" u="none" strike="noStrike">
                          <a:effectLst/>
                        </a:rPr>
                        <a:t>4.4</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l" fontAlgn="b"/>
                      <a:r>
                        <a:rPr lang="it-IT" sz="1400" u="none" strike="noStrike" dirty="0">
                          <a:effectLst/>
                        </a:rPr>
                        <a:t>Organismi diversi </a:t>
                      </a:r>
                      <a:endParaRPr lang="it-IT" sz="1400" b="0" i="0" u="none" strike="noStrike" dirty="0">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2.500,00</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0,00</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extLst>
                  <a:ext uri="{0D108BD9-81ED-4DB2-BD59-A6C34878D82A}">
                    <a16:rowId xmlns:a16="http://schemas.microsoft.com/office/drawing/2014/main" val="2416707353"/>
                  </a:ext>
                </a:extLst>
              </a:tr>
              <a:tr h="246843">
                <a:tc>
                  <a:txBody>
                    <a:bodyPr/>
                    <a:lstStyle/>
                    <a:p>
                      <a:pPr algn="r" fontAlgn="b"/>
                      <a:r>
                        <a:rPr lang="it-IT" sz="1400" u="none" strike="noStrike">
                          <a:effectLst/>
                        </a:rPr>
                        <a:t>4.5</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l" fontAlgn="b"/>
                      <a:r>
                        <a:rPr lang="it-IT" sz="1400" u="none" strike="noStrike">
                          <a:effectLst/>
                        </a:rPr>
                        <a:t>Rimborsi quote</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0,00</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0,00</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extLst>
                  <a:ext uri="{0D108BD9-81ED-4DB2-BD59-A6C34878D82A}">
                    <a16:rowId xmlns:a16="http://schemas.microsoft.com/office/drawing/2014/main" val="2409803504"/>
                  </a:ext>
                </a:extLst>
              </a:tr>
              <a:tr h="246843">
                <a:tc>
                  <a:txBody>
                    <a:bodyPr/>
                    <a:lstStyle/>
                    <a:p>
                      <a:pPr algn="r" fontAlgn="b"/>
                      <a:r>
                        <a:rPr lang="it-IT" sz="1400" u="none" strike="noStrike">
                          <a:effectLst/>
                        </a:rPr>
                        <a:t>4.6</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l" fontAlgn="b"/>
                      <a:r>
                        <a:rPr lang="it-IT" sz="1400" u="none" strike="noStrike">
                          <a:effectLst/>
                        </a:rPr>
                        <a:t>Contributo associazioni varie </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2.500,00</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2.500,00</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extLst>
                  <a:ext uri="{0D108BD9-81ED-4DB2-BD59-A6C34878D82A}">
                    <a16:rowId xmlns:a16="http://schemas.microsoft.com/office/drawing/2014/main" val="2755242921"/>
                  </a:ext>
                </a:extLst>
              </a:tr>
              <a:tr h="246843">
                <a:tc>
                  <a:txBody>
                    <a:bodyPr/>
                    <a:lstStyle/>
                    <a:p>
                      <a:pPr algn="r" fontAlgn="b"/>
                      <a:r>
                        <a:rPr lang="it-IT" sz="1400" u="none" strike="noStrike">
                          <a:effectLst/>
                        </a:rPr>
                        <a:t> </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l" fontAlgn="b"/>
                      <a:r>
                        <a:rPr lang="it-IT" sz="1400" u="none" strike="noStrike">
                          <a:effectLst/>
                        </a:rPr>
                        <a:t> </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b="1" u="none" strike="noStrike" dirty="0">
                          <a:effectLst/>
                        </a:rPr>
                        <a:t>127.000,00</a:t>
                      </a:r>
                      <a:endParaRPr lang="it-IT" sz="1400" b="1" i="0" u="none" strike="noStrike" dirty="0">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b="1" u="none" strike="noStrike" dirty="0">
                          <a:effectLst/>
                        </a:rPr>
                        <a:t>130.500,00</a:t>
                      </a:r>
                      <a:endParaRPr lang="it-IT" sz="1400" b="1" i="0" u="none" strike="noStrike" dirty="0">
                        <a:solidFill>
                          <a:srgbClr val="000000"/>
                        </a:solidFill>
                        <a:effectLst/>
                        <a:latin typeface="Arial" panose="020B0604020202020204" pitchFamily="34" charset="0"/>
                      </a:endParaRPr>
                    </a:p>
                  </a:txBody>
                  <a:tcPr marL="9525" marR="9525" marT="9525" marB="0" anchor="b">
                    <a:solidFill>
                      <a:schemeClr val="bg1"/>
                    </a:solidFill>
                  </a:tcPr>
                </a:tc>
                <a:extLst>
                  <a:ext uri="{0D108BD9-81ED-4DB2-BD59-A6C34878D82A}">
                    <a16:rowId xmlns:a16="http://schemas.microsoft.com/office/drawing/2014/main" val="1884649408"/>
                  </a:ext>
                </a:extLst>
              </a:tr>
              <a:tr h="246843">
                <a:tc>
                  <a:txBody>
                    <a:bodyPr/>
                    <a:lstStyle/>
                    <a:p>
                      <a:pPr algn="l" fontAlgn="b"/>
                      <a:r>
                        <a:rPr lang="it-IT" sz="1400" u="none" strike="noStrike">
                          <a:effectLst/>
                        </a:rPr>
                        <a:t>B.5</a:t>
                      </a:r>
                      <a:endParaRPr lang="it-IT" sz="1400" b="1"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l" fontAlgn="b"/>
                      <a:r>
                        <a:rPr lang="it-IT" sz="1400" b="1" u="none" strike="noStrike" dirty="0">
                          <a:effectLst/>
                        </a:rPr>
                        <a:t>INIZIATIVE EDITORIALI E COMUNICAZIONE</a:t>
                      </a:r>
                      <a:endParaRPr lang="it-IT" sz="1400" b="1" i="0" u="none" strike="noStrike" dirty="0">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 </a:t>
                      </a:r>
                      <a:endParaRPr lang="it-IT" sz="1400" b="1"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 </a:t>
                      </a:r>
                      <a:endParaRPr lang="it-IT" sz="1400" b="1" i="0" u="none" strike="noStrike">
                        <a:solidFill>
                          <a:srgbClr val="000000"/>
                        </a:solidFill>
                        <a:effectLst/>
                        <a:latin typeface="Arial" panose="020B0604020202020204" pitchFamily="34" charset="0"/>
                      </a:endParaRPr>
                    </a:p>
                  </a:txBody>
                  <a:tcPr marL="9525" marR="9525" marT="9525" marB="0" anchor="b">
                    <a:solidFill>
                      <a:schemeClr val="bg1"/>
                    </a:solidFill>
                  </a:tcPr>
                </a:tc>
                <a:extLst>
                  <a:ext uri="{0D108BD9-81ED-4DB2-BD59-A6C34878D82A}">
                    <a16:rowId xmlns:a16="http://schemas.microsoft.com/office/drawing/2014/main" val="2532266915"/>
                  </a:ext>
                </a:extLst>
              </a:tr>
              <a:tr h="246843">
                <a:tc>
                  <a:txBody>
                    <a:bodyPr/>
                    <a:lstStyle/>
                    <a:p>
                      <a:pPr algn="r" fontAlgn="b"/>
                      <a:r>
                        <a:rPr lang="it-IT" sz="1400" u="none" strike="noStrike">
                          <a:effectLst/>
                        </a:rPr>
                        <a:t>5.1</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l" fontAlgn="b"/>
                      <a:r>
                        <a:rPr lang="it-IT" sz="1400" u="none" strike="noStrike">
                          <a:effectLst/>
                        </a:rPr>
                        <a:t>Notiziario dell’Ordine</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0,00</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0,00</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extLst>
                  <a:ext uri="{0D108BD9-81ED-4DB2-BD59-A6C34878D82A}">
                    <a16:rowId xmlns:a16="http://schemas.microsoft.com/office/drawing/2014/main" val="105329530"/>
                  </a:ext>
                </a:extLst>
              </a:tr>
              <a:tr h="246843">
                <a:tc>
                  <a:txBody>
                    <a:bodyPr/>
                    <a:lstStyle/>
                    <a:p>
                      <a:pPr algn="r" fontAlgn="b"/>
                      <a:r>
                        <a:rPr lang="it-IT" sz="1400" u="none" strike="noStrike">
                          <a:effectLst/>
                        </a:rPr>
                        <a:t>5.2</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l" fontAlgn="b"/>
                      <a:r>
                        <a:rPr lang="it-IT" sz="1400" u="none" strike="noStrike" dirty="0">
                          <a:effectLst/>
                        </a:rPr>
                        <a:t>Ristampa Albo Professionale Iscritti </a:t>
                      </a:r>
                      <a:endParaRPr lang="it-IT" sz="1400" b="0" i="0" u="none" strike="noStrike" dirty="0">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0,00</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0,00</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extLst>
                  <a:ext uri="{0D108BD9-81ED-4DB2-BD59-A6C34878D82A}">
                    <a16:rowId xmlns:a16="http://schemas.microsoft.com/office/drawing/2014/main" val="2969423839"/>
                  </a:ext>
                </a:extLst>
              </a:tr>
              <a:tr h="476973">
                <a:tc>
                  <a:txBody>
                    <a:bodyPr/>
                    <a:lstStyle/>
                    <a:p>
                      <a:pPr algn="r" fontAlgn="b"/>
                      <a:r>
                        <a:rPr lang="it-IT" sz="1400" u="none" strike="noStrike">
                          <a:effectLst/>
                        </a:rPr>
                        <a:t>5.3</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l" fontAlgn="b"/>
                      <a:r>
                        <a:rPr lang="it-IT" sz="1400" u="none" strike="noStrike">
                          <a:effectLst/>
                        </a:rPr>
                        <a:t>Inserzioni pubblicitarie ed altri servizi di comunicazione</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25.000,00</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15.000,00</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extLst>
                  <a:ext uri="{0D108BD9-81ED-4DB2-BD59-A6C34878D82A}">
                    <a16:rowId xmlns:a16="http://schemas.microsoft.com/office/drawing/2014/main" val="566072704"/>
                  </a:ext>
                </a:extLst>
              </a:tr>
              <a:tr h="246843">
                <a:tc>
                  <a:txBody>
                    <a:bodyPr/>
                    <a:lstStyle/>
                    <a:p>
                      <a:pPr algn="r" fontAlgn="b"/>
                      <a:r>
                        <a:rPr lang="it-IT" sz="1400" u="none" strike="noStrike">
                          <a:effectLst/>
                        </a:rPr>
                        <a:t>5.4</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l" fontAlgn="b"/>
                      <a:r>
                        <a:rPr lang="it-IT" sz="1400" u="none" strike="noStrike">
                          <a:effectLst/>
                        </a:rPr>
                        <a:t>Rivista ed altre pubblicazioni periodiche</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dirty="0">
                          <a:effectLst/>
                        </a:rPr>
                        <a:t>0,00</a:t>
                      </a:r>
                      <a:endParaRPr lang="it-IT" sz="1400" b="0" i="0" u="none" strike="noStrike" dirty="0">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0,00</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extLst>
                  <a:ext uri="{0D108BD9-81ED-4DB2-BD59-A6C34878D82A}">
                    <a16:rowId xmlns:a16="http://schemas.microsoft.com/office/drawing/2014/main" val="3043340139"/>
                  </a:ext>
                </a:extLst>
              </a:tr>
              <a:tr h="246843">
                <a:tc>
                  <a:txBody>
                    <a:bodyPr/>
                    <a:lstStyle/>
                    <a:p>
                      <a:pPr algn="r" fontAlgn="b"/>
                      <a:r>
                        <a:rPr lang="it-IT" sz="1400" u="none" strike="noStrike">
                          <a:effectLst/>
                        </a:rPr>
                        <a:t>5.5</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l" fontAlgn="b"/>
                      <a:r>
                        <a:rPr lang="it-IT" sz="1400" u="none" strike="noStrike">
                          <a:effectLst/>
                        </a:rPr>
                        <a:t>Altre iniziative editoriali</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5.000,00</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5.000,00</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extLst>
                  <a:ext uri="{0D108BD9-81ED-4DB2-BD59-A6C34878D82A}">
                    <a16:rowId xmlns:a16="http://schemas.microsoft.com/office/drawing/2014/main" val="1267048349"/>
                  </a:ext>
                </a:extLst>
              </a:tr>
              <a:tr h="246843">
                <a:tc>
                  <a:txBody>
                    <a:bodyPr/>
                    <a:lstStyle/>
                    <a:p>
                      <a:pPr algn="r" fontAlgn="b"/>
                      <a:r>
                        <a:rPr lang="it-IT" sz="1400" u="none" strike="noStrike">
                          <a:effectLst/>
                        </a:rPr>
                        <a:t>5.6</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l" fontAlgn="b"/>
                      <a:r>
                        <a:rPr lang="it-IT" sz="1400" u="none" strike="noStrike">
                          <a:effectLst/>
                        </a:rPr>
                        <a:t>Consulenze professionali per la comunicazione</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5.000,00</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5.000,00</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extLst>
                  <a:ext uri="{0D108BD9-81ED-4DB2-BD59-A6C34878D82A}">
                    <a16:rowId xmlns:a16="http://schemas.microsoft.com/office/drawing/2014/main" val="3777624833"/>
                  </a:ext>
                </a:extLst>
              </a:tr>
              <a:tr h="246843">
                <a:tc>
                  <a:txBody>
                    <a:bodyPr/>
                    <a:lstStyle/>
                    <a:p>
                      <a:pPr algn="l" fontAlgn="b"/>
                      <a:r>
                        <a:rPr lang="it-IT" sz="1400" u="none" strike="noStrike">
                          <a:effectLst/>
                        </a:rPr>
                        <a:t> </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dirty="0">
                          <a:effectLst/>
                        </a:rPr>
                        <a:t> </a:t>
                      </a:r>
                      <a:endParaRPr lang="it-IT" sz="1400" b="0" i="0" u="none" strike="noStrike" dirty="0">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b="1" u="none" strike="noStrike" dirty="0">
                          <a:effectLst/>
                        </a:rPr>
                        <a:t>35.000,00</a:t>
                      </a:r>
                      <a:endParaRPr lang="it-IT" sz="1400" b="1" i="0" u="none" strike="noStrike" dirty="0">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b="1" u="none" strike="noStrike" dirty="0">
                          <a:effectLst/>
                        </a:rPr>
                        <a:t>25.000,00</a:t>
                      </a:r>
                      <a:endParaRPr lang="it-IT" sz="1400" b="1" i="0" u="none" strike="noStrike" dirty="0">
                        <a:solidFill>
                          <a:srgbClr val="000000"/>
                        </a:solidFill>
                        <a:effectLst/>
                        <a:latin typeface="Arial" panose="020B0604020202020204" pitchFamily="34" charset="0"/>
                      </a:endParaRPr>
                    </a:p>
                  </a:txBody>
                  <a:tcPr marL="9525" marR="9525" marT="9525" marB="0" anchor="b">
                    <a:solidFill>
                      <a:schemeClr val="bg1"/>
                    </a:solidFill>
                  </a:tcPr>
                </a:tc>
                <a:extLst>
                  <a:ext uri="{0D108BD9-81ED-4DB2-BD59-A6C34878D82A}">
                    <a16:rowId xmlns:a16="http://schemas.microsoft.com/office/drawing/2014/main" val="267592662"/>
                  </a:ext>
                </a:extLst>
              </a:tr>
            </a:tbl>
          </a:graphicData>
        </a:graphic>
      </p:graphicFrame>
    </p:spTree>
    <p:extLst>
      <p:ext uri="{BB962C8B-B14F-4D97-AF65-F5344CB8AC3E}">
        <p14:creationId xmlns:p14="http://schemas.microsoft.com/office/powerpoint/2010/main" val="35972256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06493D50-10A3-41E7-9381-1F896674E10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6015" y="180161"/>
            <a:ext cx="2304256" cy="581102"/>
          </a:xfrm>
          <a:prstGeom prst="rect">
            <a:avLst/>
          </a:prstGeom>
        </p:spPr>
      </p:pic>
      <p:sp>
        <p:nvSpPr>
          <p:cNvPr id="2" name="Slide Number Placeholder 1">
            <a:extLst>
              <a:ext uri="{FF2B5EF4-FFF2-40B4-BE49-F238E27FC236}">
                <a16:creationId xmlns:a16="http://schemas.microsoft.com/office/drawing/2014/main" id="{5CB0A38A-1917-4310-880D-6250353FAF3E}"/>
              </a:ext>
            </a:extLst>
          </p:cNvPr>
          <p:cNvSpPr>
            <a:spLocks noGrp="1"/>
          </p:cNvSpPr>
          <p:nvPr>
            <p:ph type="sldNum" sz="quarter" idx="12"/>
          </p:nvPr>
        </p:nvSpPr>
        <p:spPr/>
        <p:txBody>
          <a:bodyPr/>
          <a:lstStyle/>
          <a:p>
            <a:fld id="{EC2BC943-E5EC-4CFC-9734-FDF58420EDFB}" type="slidenum">
              <a:rPr lang="it-IT" smtClean="0"/>
              <a:t>17</a:t>
            </a:fld>
            <a:endParaRPr lang="it-IT"/>
          </a:p>
        </p:txBody>
      </p:sp>
      <p:sp>
        <p:nvSpPr>
          <p:cNvPr id="7" name="Segnaposto piè di pagina 2">
            <a:extLst>
              <a:ext uri="{FF2B5EF4-FFF2-40B4-BE49-F238E27FC236}">
                <a16:creationId xmlns:a16="http://schemas.microsoft.com/office/drawing/2014/main" id="{570F846F-BB2F-4FDB-BEDB-D25E07EB58EC}"/>
              </a:ext>
            </a:extLst>
          </p:cNvPr>
          <p:cNvSpPr txBox="1">
            <a:spLocks/>
          </p:cNvSpPr>
          <p:nvPr/>
        </p:nvSpPr>
        <p:spPr>
          <a:xfrm>
            <a:off x="1907704" y="6448251"/>
            <a:ext cx="5576961" cy="365125"/>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it-IT" dirty="0">
                <a:solidFill>
                  <a:schemeClr val="accent6">
                    <a:lumMod val="50000"/>
                  </a:schemeClr>
                </a:solidFill>
              </a:rPr>
              <a:t>Ordine degli Ingegneri della provincia di Brescia - Assemblea Ordinaria – 13/12/2019 #preventivo2020</a:t>
            </a:r>
          </a:p>
        </p:txBody>
      </p:sp>
      <p:pic>
        <p:nvPicPr>
          <p:cNvPr id="8" name="Picture 7">
            <a:extLst>
              <a:ext uri="{FF2B5EF4-FFF2-40B4-BE49-F238E27FC236}">
                <a16:creationId xmlns:a16="http://schemas.microsoft.com/office/drawing/2014/main" id="{D9E969C8-7E10-4C44-A3F7-2194CB2458C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40572" y="80149"/>
            <a:ext cx="1614588" cy="112048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aphicFrame>
        <p:nvGraphicFramePr>
          <p:cNvPr id="5" name="Tabella 4">
            <a:extLst>
              <a:ext uri="{FF2B5EF4-FFF2-40B4-BE49-F238E27FC236}">
                <a16:creationId xmlns:a16="http://schemas.microsoft.com/office/drawing/2014/main" id="{2504F24A-C730-4E8E-8BC6-01CB3B7D3285}"/>
              </a:ext>
            </a:extLst>
          </p:cNvPr>
          <p:cNvGraphicFramePr>
            <a:graphicFrameLocks noGrp="1"/>
          </p:cNvGraphicFramePr>
          <p:nvPr/>
        </p:nvGraphicFramePr>
        <p:xfrm>
          <a:off x="683568" y="1200634"/>
          <a:ext cx="7704856" cy="4716344"/>
        </p:xfrm>
        <a:graphic>
          <a:graphicData uri="http://schemas.openxmlformats.org/drawingml/2006/table">
            <a:tbl>
              <a:tblPr>
                <a:tableStyleId>{5C22544A-7EE6-4342-B048-85BDC9FD1C3A}</a:tableStyleId>
              </a:tblPr>
              <a:tblGrid>
                <a:gridCol w="672682">
                  <a:extLst>
                    <a:ext uri="{9D8B030D-6E8A-4147-A177-3AD203B41FA5}">
                      <a16:colId xmlns:a16="http://schemas.microsoft.com/office/drawing/2014/main" val="185758965"/>
                    </a:ext>
                  </a:extLst>
                </a:gridCol>
                <a:gridCol w="4761876">
                  <a:extLst>
                    <a:ext uri="{9D8B030D-6E8A-4147-A177-3AD203B41FA5}">
                      <a16:colId xmlns:a16="http://schemas.microsoft.com/office/drawing/2014/main" val="2734546033"/>
                    </a:ext>
                  </a:extLst>
                </a:gridCol>
                <a:gridCol w="1155064">
                  <a:extLst>
                    <a:ext uri="{9D8B030D-6E8A-4147-A177-3AD203B41FA5}">
                      <a16:colId xmlns:a16="http://schemas.microsoft.com/office/drawing/2014/main" val="394212689"/>
                    </a:ext>
                  </a:extLst>
                </a:gridCol>
                <a:gridCol w="1115234">
                  <a:extLst>
                    <a:ext uri="{9D8B030D-6E8A-4147-A177-3AD203B41FA5}">
                      <a16:colId xmlns:a16="http://schemas.microsoft.com/office/drawing/2014/main" val="2513046172"/>
                    </a:ext>
                  </a:extLst>
                </a:gridCol>
              </a:tblGrid>
              <a:tr h="304536">
                <a:tc>
                  <a:txBody>
                    <a:bodyPr/>
                    <a:lstStyle/>
                    <a:p>
                      <a:pPr algn="l" fontAlgn="b"/>
                      <a:r>
                        <a:rPr lang="it-IT" sz="1400" u="none" strike="noStrike">
                          <a:effectLst/>
                        </a:rPr>
                        <a:t>B.6</a:t>
                      </a:r>
                      <a:endParaRPr lang="it-IT" sz="1400" b="1"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l" fontAlgn="b"/>
                      <a:r>
                        <a:rPr lang="it-IT" sz="1400" b="1" u="none" strike="noStrike" dirty="0">
                          <a:effectLst/>
                        </a:rPr>
                        <a:t>INIZIATIVE CULTURALI E INFORMATIVE</a:t>
                      </a:r>
                      <a:endParaRPr lang="it-IT" sz="1400" b="1" i="0" u="none" strike="noStrike" dirty="0">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 </a:t>
                      </a:r>
                      <a:endParaRPr lang="it-IT" sz="1400" b="1"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 </a:t>
                      </a:r>
                      <a:endParaRPr lang="it-IT" sz="1400" b="1" i="0" u="none" strike="noStrike">
                        <a:solidFill>
                          <a:srgbClr val="000000"/>
                        </a:solidFill>
                        <a:effectLst/>
                        <a:latin typeface="Arial" panose="020B0604020202020204" pitchFamily="34" charset="0"/>
                      </a:endParaRPr>
                    </a:p>
                  </a:txBody>
                  <a:tcPr marL="9525" marR="9525" marT="9525" marB="0" anchor="b">
                    <a:solidFill>
                      <a:schemeClr val="bg1"/>
                    </a:solidFill>
                  </a:tcPr>
                </a:tc>
                <a:extLst>
                  <a:ext uri="{0D108BD9-81ED-4DB2-BD59-A6C34878D82A}">
                    <a16:rowId xmlns:a16="http://schemas.microsoft.com/office/drawing/2014/main" val="3742736235"/>
                  </a:ext>
                </a:extLst>
              </a:tr>
              <a:tr h="304536">
                <a:tc>
                  <a:txBody>
                    <a:bodyPr/>
                    <a:lstStyle/>
                    <a:p>
                      <a:pPr algn="r" fontAlgn="b"/>
                      <a:r>
                        <a:rPr lang="it-IT" sz="1400" u="none" strike="noStrike">
                          <a:effectLst/>
                        </a:rPr>
                        <a:t>6.1</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l" fontAlgn="b"/>
                      <a:r>
                        <a:rPr lang="it-IT" sz="1400" u="none" strike="noStrike">
                          <a:effectLst/>
                        </a:rPr>
                        <a:t>Convegni seminari di studio (Campus edilizia)</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10.000,00</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10.000,00</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extLst>
                  <a:ext uri="{0D108BD9-81ED-4DB2-BD59-A6C34878D82A}">
                    <a16:rowId xmlns:a16="http://schemas.microsoft.com/office/drawing/2014/main" val="1871904086"/>
                  </a:ext>
                </a:extLst>
              </a:tr>
              <a:tr h="523343">
                <a:tc>
                  <a:txBody>
                    <a:bodyPr/>
                    <a:lstStyle/>
                    <a:p>
                      <a:pPr algn="r" fontAlgn="b"/>
                      <a:r>
                        <a:rPr lang="it-IT" sz="1400" u="none" strike="noStrike">
                          <a:effectLst/>
                        </a:rPr>
                        <a:t>6.2</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l" fontAlgn="b"/>
                      <a:r>
                        <a:rPr lang="it-IT" sz="1400" u="none" strike="noStrike">
                          <a:effectLst/>
                        </a:rPr>
                        <a:t>Eventi e iniziative per gli iscritti (Congresso, Assemblee, varie)</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45.000,00</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55.000,00</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extLst>
                  <a:ext uri="{0D108BD9-81ED-4DB2-BD59-A6C34878D82A}">
                    <a16:rowId xmlns:a16="http://schemas.microsoft.com/office/drawing/2014/main" val="695484162"/>
                  </a:ext>
                </a:extLst>
              </a:tr>
              <a:tr h="304536">
                <a:tc>
                  <a:txBody>
                    <a:bodyPr/>
                    <a:lstStyle/>
                    <a:p>
                      <a:pPr algn="r" fontAlgn="b"/>
                      <a:r>
                        <a:rPr lang="it-IT" sz="1400" u="none" strike="noStrike">
                          <a:effectLst/>
                        </a:rPr>
                        <a:t>6.3</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l" fontAlgn="b"/>
                      <a:r>
                        <a:rPr lang="it-IT" sz="1400" u="none" strike="noStrike">
                          <a:effectLst/>
                        </a:rPr>
                        <a:t>Contributi ad organismi vari, associazioni, Enti</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7.000,00</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7.000,00</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extLst>
                  <a:ext uri="{0D108BD9-81ED-4DB2-BD59-A6C34878D82A}">
                    <a16:rowId xmlns:a16="http://schemas.microsoft.com/office/drawing/2014/main" val="2549677067"/>
                  </a:ext>
                </a:extLst>
              </a:tr>
              <a:tr h="523343">
                <a:tc>
                  <a:txBody>
                    <a:bodyPr/>
                    <a:lstStyle/>
                    <a:p>
                      <a:pPr algn="r" fontAlgn="b"/>
                      <a:r>
                        <a:rPr lang="it-IT" sz="1400" u="none" strike="noStrike">
                          <a:effectLst/>
                        </a:rPr>
                        <a:t>6.4</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l" fontAlgn="b"/>
                      <a:r>
                        <a:rPr lang="it-IT" sz="1400" u="none" strike="noStrike">
                          <a:effectLst/>
                        </a:rPr>
                        <a:t>Acquisto e abbonamento riviste quotidiani libri norme e varie</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1.000,00</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6.000,00</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extLst>
                  <a:ext uri="{0D108BD9-81ED-4DB2-BD59-A6C34878D82A}">
                    <a16:rowId xmlns:a16="http://schemas.microsoft.com/office/drawing/2014/main" val="2572062457"/>
                  </a:ext>
                </a:extLst>
              </a:tr>
              <a:tr h="304536">
                <a:tc>
                  <a:txBody>
                    <a:bodyPr/>
                    <a:lstStyle/>
                    <a:p>
                      <a:pPr algn="r" fontAlgn="b"/>
                      <a:r>
                        <a:rPr lang="it-IT" sz="1400" u="none" strike="noStrike">
                          <a:effectLst/>
                        </a:rPr>
                        <a:t> </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l" fontAlgn="b"/>
                      <a:r>
                        <a:rPr lang="it-IT" sz="1400" u="none" strike="noStrike">
                          <a:effectLst/>
                        </a:rPr>
                        <a:t> </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b="1" u="none" strike="noStrike" dirty="0">
                          <a:effectLst/>
                        </a:rPr>
                        <a:t>63.000,00</a:t>
                      </a:r>
                      <a:endParaRPr lang="it-IT" sz="1400" b="1" i="0" u="none" strike="noStrike" dirty="0">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b="1" u="none" strike="noStrike" dirty="0">
                          <a:effectLst/>
                        </a:rPr>
                        <a:t>78.000,00</a:t>
                      </a:r>
                      <a:endParaRPr lang="it-IT" sz="1400" b="1" i="0" u="none" strike="noStrike" dirty="0">
                        <a:solidFill>
                          <a:srgbClr val="000000"/>
                        </a:solidFill>
                        <a:effectLst/>
                        <a:latin typeface="Arial" panose="020B0604020202020204" pitchFamily="34" charset="0"/>
                      </a:endParaRPr>
                    </a:p>
                  </a:txBody>
                  <a:tcPr marL="9525" marR="9525" marT="9525" marB="0" anchor="b">
                    <a:solidFill>
                      <a:schemeClr val="bg1"/>
                    </a:solidFill>
                  </a:tcPr>
                </a:tc>
                <a:extLst>
                  <a:ext uri="{0D108BD9-81ED-4DB2-BD59-A6C34878D82A}">
                    <a16:rowId xmlns:a16="http://schemas.microsoft.com/office/drawing/2014/main" val="2340841765"/>
                  </a:ext>
                </a:extLst>
              </a:tr>
              <a:tr h="304536">
                <a:tc>
                  <a:txBody>
                    <a:bodyPr/>
                    <a:lstStyle/>
                    <a:p>
                      <a:pPr algn="l" fontAlgn="b"/>
                      <a:r>
                        <a:rPr lang="it-IT" sz="1400" u="none" strike="noStrike">
                          <a:effectLst/>
                        </a:rPr>
                        <a:t>B.7</a:t>
                      </a:r>
                      <a:endParaRPr lang="it-IT" sz="1400" b="1"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l" fontAlgn="b"/>
                      <a:r>
                        <a:rPr lang="it-IT" sz="1400" b="1" u="none" strike="noStrike" dirty="0">
                          <a:effectLst/>
                        </a:rPr>
                        <a:t>ATTIVITA' FORMATIVE</a:t>
                      </a:r>
                      <a:endParaRPr lang="it-IT" sz="1400" b="1" i="0" u="none" strike="noStrike" dirty="0">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 </a:t>
                      </a:r>
                      <a:endParaRPr lang="it-IT" sz="1400" b="1"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 </a:t>
                      </a:r>
                      <a:endParaRPr lang="it-IT" sz="1400" b="1" i="0" u="none" strike="noStrike">
                        <a:solidFill>
                          <a:srgbClr val="000000"/>
                        </a:solidFill>
                        <a:effectLst/>
                        <a:latin typeface="Arial" panose="020B0604020202020204" pitchFamily="34" charset="0"/>
                      </a:endParaRPr>
                    </a:p>
                  </a:txBody>
                  <a:tcPr marL="9525" marR="9525" marT="9525" marB="0" anchor="b">
                    <a:solidFill>
                      <a:schemeClr val="bg1"/>
                    </a:solidFill>
                  </a:tcPr>
                </a:tc>
                <a:extLst>
                  <a:ext uri="{0D108BD9-81ED-4DB2-BD59-A6C34878D82A}">
                    <a16:rowId xmlns:a16="http://schemas.microsoft.com/office/drawing/2014/main" val="3556914644"/>
                  </a:ext>
                </a:extLst>
              </a:tr>
              <a:tr h="304536">
                <a:tc>
                  <a:txBody>
                    <a:bodyPr/>
                    <a:lstStyle/>
                    <a:p>
                      <a:pPr algn="r" fontAlgn="b"/>
                      <a:r>
                        <a:rPr lang="it-IT" sz="1400" u="none" strike="noStrike">
                          <a:effectLst/>
                        </a:rPr>
                        <a:t>7.1</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l" fontAlgn="b"/>
                      <a:r>
                        <a:rPr lang="it-IT" sz="1400" u="none" strike="noStrike">
                          <a:effectLst/>
                        </a:rPr>
                        <a:t>Eventi Formativi</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0,00</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20.000,00</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extLst>
                  <a:ext uri="{0D108BD9-81ED-4DB2-BD59-A6C34878D82A}">
                    <a16:rowId xmlns:a16="http://schemas.microsoft.com/office/drawing/2014/main" val="1556908292"/>
                  </a:ext>
                </a:extLst>
              </a:tr>
              <a:tr h="304536">
                <a:tc>
                  <a:txBody>
                    <a:bodyPr/>
                    <a:lstStyle/>
                    <a:p>
                      <a:pPr algn="r" fontAlgn="b"/>
                      <a:r>
                        <a:rPr lang="it-IT" sz="1400" u="none" strike="noStrike">
                          <a:effectLst/>
                        </a:rPr>
                        <a:t>7.2</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l" fontAlgn="b"/>
                      <a:r>
                        <a:rPr lang="it-IT" sz="1400" u="none" strike="noStrike">
                          <a:effectLst/>
                        </a:rPr>
                        <a:t>Docenze con IVA+RA</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10.000,00</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0,00</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extLst>
                  <a:ext uri="{0D108BD9-81ED-4DB2-BD59-A6C34878D82A}">
                    <a16:rowId xmlns:a16="http://schemas.microsoft.com/office/drawing/2014/main" val="627177782"/>
                  </a:ext>
                </a:extLst>
              </a:tr>
              <a:tr h="304536">
                <a:tc>
                  <a:txBody>
                    <a:bodyPr/>
                    <a:lstStyle/>
                    <a:p>
                      <a:pPr algn="r" fontAlgn="b"/>
                      <a:r>
                        <a:rPr lang="it-IT" sz="1400" u="none" strike="noStrike">
                          <a:effectLst/>
                        </a:rPr>
                        <a:t>7.3</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l" fontAlgn="b"/>
                      <a:r>
                        <a:rPr lang="it-IT" sz="1400" u="none" strike="noStrike">
                          <a:effectLst/>
                        </a:rPr>
                        <a:t>Docenze senza IVA</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5.000,00</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0,00</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extLst>
                  <a:ext uri="{0D108BD9-81ED-4DB2-BD59-A6C34878D82A}">
                    <a16:rowId xmlns:a16="http://schemas.microsoft.com/office/drawing/2014/main" val="2990184496"/>
                  </a:ext>
                </a:extLst>
              </a:tr>
              <a:tr h="304536">
                <a:tc>
                  <a:txBody>
                    <a:bodyPr/>
                    <a:lstStyle/>
                    <a:p>
                      <a:pPr algn="r" fontAlgn="b"/>
                      <a:r>
                        <a:rPr lang="it-IT" sz="1400" u="none" strike="noStrike">
                          <a:effectLst/>
                        </a:rPr>
                        <a:t>7.4</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l" fontAlgn="b"/>
                      <a:r>
                        <a:rPr lang="it-IT" sz="1400" u="none" strike="noStrike">
                          <a:effectLst/>
                        </a:rPr>
                        <a:t>Materiale didattico</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2.500,00</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0,00</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extLst>
                  <a:ext uri="{0D108BD9-81ED-4DB2-BD59-A6C34878D82A}">
                    <a16:rowId xmlns:a16="http://schemas.microsoft.com/office/drawing/2014/main" val="2013339190"/>
                  </a:ext>
                </a:extLst>
              </a:tr>
              <a:tr h="304536">
                <a:tc>
                  <a:txBody>
                    <a:bodyPr/>
                    <a:lstStyle/>
                    <a:p>
                      <a:pPr algn="r" fontAlgn="b"/>
                      <a:r>
                        <a:rPr lang="it-IT" sz="1400" u="none" strike="noStrike">
                          <a:effectLst/>
                        </a:rPr>
                        <a:t>7.5</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l" fontAlgn="b"/>
                      <a:r>
                        <a:rPr lang="it-IT" sz="1400" u="none" strike="noStrike">
                          <a:effectLst/>
                        </a:rPr>
                        <a:t>Altri costi</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2.500,00</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0,00</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extLst>
                  <a:ext uri="{0D108BD9-81ED-4DB2-BD59-A6C34878D82A}">
                    <a16:rowId xmlns:a16="http://schemas.microsoft.com/office/drawing/2014/main" val="4114450375"/>
                  </a:ext>
                </a:extLst>
              </a:tr>
              <a:tr h="304536">
                <a:tc>
                  <a:txBody>
                    <a:bodyPr/>
                    <a:lstStyle/>
                    <a:p>
                      <a:pPr algn="r" fontAlgn="b"/>
                      <a:r>
                        <a:rPr lang="it-IT" sz="1400" u="none" strike="noStrike">
                          <a:effectLst/>
                        </a:rPr>
                        <a:t> </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u="none" strike="noStrike">
                          <a:effectLst/>
                        </a:rPr>
                        <a:t> </a:t>
                      </a:r>
                      <a:endParaRPr lang="it-IT" sz="1400" b="0" i="0" u="none" strike="noStrike">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b="1" u="none" strike="noStrike" dirty="0">
                          <a:effectLst/>
                        </a:rPr>
                        <a:t>20.000,00</a:t>
                      </a:r>
                      <a:endParaRPr lang="it-IT" sz="1400" b="1" i="0" u="none" strike="noStrike" dirty="0">
                        <a:solidFill>
                          <a:srgbClr val="000000"/>
                        </a:solidFill>
                        <a:effectLst/>
                        <a:latin typeface="Arial" panose="020B0604020202020204" pitchFamily="34" charset="0"/>
                      </a:endParaRPr>
                    </a:p>
                  </a:txBody>
                  <a:tcPr marL="9525" marR="9525" marT="9525" marB="0" anchor="b">
                    <a:solidFill>
                      <a:schemeClr val="bg1"/>
                    </a:solidFill>
                  </a:tcPr>
                </a:tc>
                <a:tc>
                  <a:txBody>
                    <a:bodyPr/>
                    <a:lstStyle/>
                    <a:p>
                      <a:pPr algn="r" fontAlgn="b"/>
                      <a:r>
                        <a:rPr lang="it-IT" sz="1400" b="1" u="none" strike="noStrike" dirty="0">
                          <a:effectLst/>
                        </a:rPr>
                        <a:t>20.000,00</a:t>
                      </a:r>
                      <a:endParaRPr lang="it-IT" sz="1400" b="1" i="0" u="none" strike="noStrike" dirty="0">
                        <a:solidFill>
                          <a:srgbClr val="000000"/>
                        </a:solidFill>
                        <a:effectLst/>
                        <a:latin typeface="Arial" panose="020B0604020202020204" pitchFamily="34" charset="0"/>
                      </a:endParaRPr>
                    </a:p>
                  </a:txBody>
                  <a:tcPr marL="9525" marR="9525" marT="9525" marB="0" anchor="b">
                    <a:solidFill>
                      <a:schemeClr val="bg1"/>
                    </a:solidFill>
                  </a:tcPr>
                </a:tc>
                <a:extLst>
                  <a:ext uri="{0D108BD9-81ED-4DB2-BD59-A6C34878D82A}">
                    <a16:rowId xmlns:a16="http://schemas.microsoft.com/office/drawing/2014/main" val="1963100131"/>
                  </a:ext>
                </a:extLst>
              </a:tr>
              <a:tr h="319762">
                <a:tc>
                  <a:txBody>
                    <a:bodyPr/>
                    <a:lstStyle/>
                    <a:p>
                      <a:pPr algn="l" fontAlgn="b"/>
                      <a:r>
                        <a:rPr lang="it-IT" sz="1400" u="none" strike="noStrike" dirty="0">
                          <a:effectLst/>
                        </a:rPr>
                        <a:t> </a:t>
                      </a:r>
                      <a:endParaRPr lang="it-IT" sz="1400" b="0" i="0" u="none" strike="noStrike" dirty="0">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l" fontAlgn="b"/>
                      <a:r>
                        <a:rPr lang="it-IT" sz="1400" b="1" u="none" strike="noStrike" dirty="0">
                          <a:effectLst/>
                        </a:rPr>
                        <a:t>TOTALE GENERALE</a:t>
                      </a:r>
                      <a:endParaRPr lang="it-IT" sz="1400" b="1" i="0" u="none" strike="noStrike" dirty="0">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r" fontAlgn="b"/>
                      <a:r>
                        <a:rPr lang="it-IT" sz="1400" b="1" u="none" strike="noStrike" dirty="0">
                          <a:effectLst/>
                        </a:rPr>
                        <a:t>728.000,00</a:t>
                      </a:r>
                      <a:endParaRPr lang="it-IT" sz="1400" b="1" i="0" u="none" strike="noStrike" dirty="0">
                        <a:solidFill>
                          <a:srgbClr val="000000"/>
                        </a:solidFill>
                        <a:effectLst/>
                        <a:latin typeface="Calibri" panose="020F0502020204030204" pitchFamily="34" charset="0"/>
                      </a:endParaRPr>
                    </a:p>
                  </a:txBody>
                  <a:tcPr marL="9525" marR="9525" marT="9525" marB="0" anchor="b">
                    <a:solidFill>
                      <a:schemeClr val="bg1"/>
                    </a:solidFill>
                  </a:tcPr>
                </a:tc>
                <a:tc>
                  <a:txBody>
                    <a:bodyPr/>
                    <a:lstStyle/>
                    <a:p>
                      <a:pPr algn="r" fontAlgn="b"/>
                      <a:r>
                        <a:rPr lang="it-IT" sz="1400" b="1" u="none" strike="noStrike" dirty="0">
                          <a:effectLst/>
                        </a:rPr>
                        <a:t>735.000,00</a:t>
                      </a:r>
                      <a:endParaRPr lang="it-IT" sz="1400" b="1" i="0" u="none" strike="noStrike" dirty="0">
                        <a:solidFill>
                          <a:srgbClr val="000000"/>
                        </a:solidFill>
                        <a:effectLst/>
                        <a:latin typeface="Calibri" panose="020F0502020204030204" pitchFamily="34" charset="0"/>
                      </a:endParaRPr>
                    </a:p>
                  </a:txBody>
                  <a:tcPr marL="9525" marR="9525" marT="9525" marB="0" anchor="b">
                    <a:solidFill>
                      <a:schemeClr val="bg1"/>
                    </a:solidFill>
                  </a:tcPr>
                </a:tc>
                <a:extLst>
                  <a:ext uri="{0D108BD9-81ED-4DB2-BD59-A6C34878D82A}">
                    <a16:rowId xmlns:a16="http://schemas.microsoft.com/office/drawing/2014/main" val="2559958689"/>
                  </a:ext>
                </a:extLst>
              </a:tr>
            </a:tbl>
          </a:graphicData>
        </a:graphic>
      </p:graphicFrame>
    </p:spTree>
    <p:extLst>
      <p:ext uri="{BB962C8B-B14F-4D97-AF65-F5344CB8AC3E}">
        <p14:creationId xmlns:p14="http://schemas.microsoft.com/office/powerpoint/2010/main" val="5796714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611560" y="2750907"/>
            <a:ext cx="7704855" cy="1200329"/>
          </a:xfrm>
          <a:prstGeom prst="rect">
            <a:avLst/>
          </a:prstGeom>
          <a:noFill/>
        </p:spPr>
        <p:txBody>
          <a:bodyPr wrap="square" rtlCol="0">
            <a:spAutoFit/>
          </a:bodyPr>
          <a:lstStyle/>
          <a:p>
            <a:pPr algn="ctr"/>
            <a:r>
              <a:rPr lang="it-IT" sz="7200" b="1" i="1" dirty="0">
                <a:solidFill>
                  <a:schemeClr val="tx2"/>
                </a:solidFill>
                <a:effectLst>
                  <a:outerShdw blurRad="38100" dist="38100" dir="2700000" algn="tl">
                    <a:srgbClr val="000000">
                      <a:alpha val="43137"/>
                    </a:srgbClr>
                  </a:outerShdw>
                </a:effectLst>
                <a:latin typeface="Arial Rounded MT Bold" panose="020F0704030504030204" pitchFamily="34" charset="0"/>
                <a:cs typeface="Calibri" panose="020F0502020204030204" pitchFamily="34" charset="0"/>
              </a:rPr>
              <a:t>VOTAZIONE</a:t>
            </a:r>
            <a:endParaRPr lang="it-IT" sz="7200" dirty="0">
              <a:effectLst>
                <a:outerShdw blurRad="38100" dist="38100" dir="2700000" algn="tl">
                  <a:srgbClr val="000000">
                    <a:alpha val="43137"/>
                  </a:srgbClr>
                </a:outerShdw>
              </a:effectLst>
              <a:latin typeface="Arial Rounded MT Bold" panose="020F0704030504030204" pitchFamily="34" charset="0"/>
            </a:endParaRPr>
          </a:p>
        </p:txBody>
      </p:sp>
      <p:pic>
        <p:nvPicPr>
          <p:cNvPr id="3" name="Immagine 2">
            <a:extLst>
              <a:ext uri="{FF2B5EF4-FFF2-40B4-BE49-F238E27FC236}">
                <a16:creationId xmlns:a16="http://schemas.microsoft.com/office/drawing/2014/main" id="{06493D50-10A3-41E7-9381-1F896674E10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6015" y="180161"/>
            <a:ext cx="2304256" cy="581102"/>
          </a:xfrm>
          <a:prstGeom prst="rect">
            <a:avLst/>
          </a:prstGeom>
        </p:spPr>
      </p:pic>
      <p:sp>
        <p:nvSpPr>
          <p:cNvPr id="6" name="Segnaposto piè di pagina 2">
            <a:extLst>
              <a:ext uri="{FF2B5EF4-FFF2-40B4-BE49-F238E27FC236}">
                <a16:creationId xmlns:a16="http://schemas.microsoft.com/office/drawing/2014/main" id="{27AC2467-A179-4398-BF69-49A5A190792B}"/>
              </a:ext>
            </a:extLst>
          </p:cNvPr>
          <p:cNvSpPr txBox="1">
            <a:spLocks/>
          </p:cNvSpPr>
          <p:nvPr/>
        </p:nvSpPr>
        <p:spPr>
          <a:xfrm>
            <a:off x="1907704" y="6380140"/>
            <a:ext cx="5576961" cy="365125"/>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it-IT" dirty="0"/>
              <a:t>Ordine degli Ingegneri della provincia di Brescia - Assemblea Ordinaria – 06/12/2018 #preventivo2019</a:t>
            </a:r>
          </a:p>
        </p:txBody>
      </p:sp>
      <p:sp>
        <p:nvSpPr>
          <p:cNvPr id="2" name="Slide Number Placeholder 1">
            <a:extLst>
              <a:ext uri="{FF2B5EF4-FFF2-40B4-BE49-F238E27FC236}">
                <a16:creationId xmlns:a16="http://schemas.microsoft.com/office/drawing/2014/main" id="{5CB0A38A-1917-4310-880D-6250353FAF3E}"/>
              </a:ext>
            </a:extLst>
          </p:cNvPr>
          <p:cNvSpPr>
            <a:spLocks noGrp="1"/>
          </p:cNvSpPr>
          <p:nvPr>
            <p:ph type="sldNum" sz="quarter" idx="12"/>
          </p:nvPr>
        </p:nvSpPr>
        <p:spPr/>
        <p:txBody>
          <a:bodyPr/>
          <a:lstStyle/>
          <a:p>
            <a:fld id="{EC2BC943-E5EC-4CFC-9734-FDF58420EDFB}" type="slidenum">
              <a:rPr lang="it-IT" smtClean="0"/>
              <a:t>18</a:t>
            </a:fld>
            <a:endParaRPr lang="it-IT"/>
          </a:p>
        </p:txBody>
      </p:sp>
      <p:sp>
        <p:nvSpPr>
          <p:cNvPr id="7" name="Segnaposto piè di pagina 2">
            <a:extLst>
              <a:ext uri="{FF2B5EF4-FFF2-40B4-BE49-F238E27FC236}">
                <a16:creationId xmlns:a16="http://schemas.microsoft.com/office/drawing/2014/main" id="{570F846F-BB2F-4FDB-BEDB-D25E07EB58EC}"/>
              </a:ext>
            </a:extLst>
          </p:cNvPr>
          <p:cNvSpPr txBox="1">
            <a:spLocks/>
          </p:cNvSpPr>
          <p:nvPr/>
        </p:nvSpPr>
        <p:spPr>
          <a:xfrm>
            <a:off x="1907704" y="6448251"/>
            <a:ext cx="5576961" cy="365125"/>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it-IT" dirty="0">
                <a:solidFill>
                  <a:schemeClr val="accent6">
                    <a:lumMod val="50000"/>
                  </a:schemeClr>
                </a:solidFill>
              </a:rPr>
              <a:t>Ordine degli Ingegneri della provincia di Brescia - Assemblea Ordinaria – 13/12/2019 #preventivo2020</a:t>
            </a:r>
          </a:p>
        </p:txBody>
      </p:sp>
      <p:pic>
        <p:nvPicPr>
          <p:cNvPr id="8" name="Picture 7">
            <a:extLst>
              <a:ext uri="{FF2B5EF4-FFF2-40B4-BE49-F238E27FC236}">
                <a16:creationId xmlns:a16="http://schemas.microsoft.com/office/drawing/2014/main" id="{D9E969C8-7E10-4C44-A3F7-2194CB2458C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40572" y="80149"/>
            <a:ext cx="1614588" cy="112048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0091526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413539" y="1269024"/>
            <a:ext cx="8316921" cy="1446550"/>
          </a:xfrm>
          <a:prstGeom prst="rect">
            <a:avLst/>
          </a:prstGeom>
          <a:noFill/>
        </p:spPr>
        <p:txBody>
          <a:bodyPr wrap="square" rtlCol="0">
            <a:spAutoFit/>
          </a:bodyPr>
          <a:lstStyle/>
          <a:p>
            <a:pPr algn="ctr"/>
            <a:r>
              <a:rPr lang="it-IT" sz="4400" b="1" i="1" dirty="0">
                <a:solidFill>
                  <a:schemeClr val="tx2"/>
                </a:solidFill>
                <a:effectLst>
                  <a:outerShdw blurRad="38100" dist="38100" dir="2700000" algn="tl">
                    <a:srgbClr val="000000">
                      <a:alpha val="43137"/>
                    </a:srgbClr>
                  </a:outerShdw>
                </a:effectLst>
                <a:latin typeface="Arial Rounded MT Bold" panose="020F0704030504030204" pitchFamily="34" charset="0"/>
                <a:cs typeface="Calibri" panose="020F0502020204030204" pitchFamily="34" charset="0"/>
              </a:rPr>
              <a:t>Grazie per l’attenzione e buon proseguimento di serata.</a:t>
            </a:r>
          </a:p>
        </p:txBody>
      </p:sp>
      <p:pic>
        <p:nvPicPr>
          <p:cNvPr id="3" name="Immagine 2">
            <a:extLst>
              <a:ext uri="{FF2B5EF4-FFF2-40B4-BE49-F238E27FC236}">
                <a16:creationId xmlns:a16="http://schemas.microsoft.com/office/drawing/2014/main" id="{06493D50-10A3-41E7-9381-1F896674E10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6015" y="180161"/>
            <a:ext cx="2304256" cy="581102"/>
          </a:xfrm>
          <a:prstGeom prst="rect">
            <a:avLst/>
          </a:prstGeom>
        </p:spPr>
      </p:pic>
      <p:sp>
        <p:nvSpPr>
          <p:cNvPr id="2" name="Slide Number Placeholder 1">
            <a:extLst>
              <a:ext uri="{FF2B5EF4-FFF2-40B4-BE49-F238E27FC236}">
                <a16:creationId xmlns:a16="http://schemas.microsoft.com/office/drawing/2014/main" id="{64140436-2327-4063-92F4-ADE3EF6CA90B}"/>
              </a:ext>
            </a:extLst>
          </p:cNvPr>
          <p:cNvSpPr>
            <a:spLocks noGrp="1"/>
          </p:cNvSpPr>
          <p:nvPr>
            <p:ph type="sldNum" sz="quarter" idx="12"/>
          </p:nvPr>
        </p:nvSpPr>
        <p:spPr/>
        <p:txBody>
          <a:bodyPr/>
          <a:lstStyle/>
          <a:p>
            <a:fld id="{E7A41E1B-4F70-4964-A407-84C68BE8251C}" type="slidenum">
              <a:rPr lang="it-IT" smtClean="0"/>
              <a:t>19</a:t>
            </a:fld>
            <a:endParaRPr lang="it-IT"/>
          </a:p>
        </p:txBody>
      </p:sp>
      <p:pic>
        <p:nvPicPr>
          <p:cNvPr id="7" name="img1573745698758" descr="part4">
            <a:extLst>
              <a:ext uri="{FF2B5EF4-FFF2-40B4-BE49-F238E27FC236}">
                <a16:creationId xmlns:a16="http://schemas.microsoft.com/office/drawing/2014/main" id="{C7CECD0A-9A31-489B-B3A9-8577A0C297D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223336"/>
            <a:ext cx="9144000" cy="3667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1599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98143" y="386178"/>
            <a:ext cx="6347713" cy="1320800"/>
          </a:xfrm>
        </p:spPr>
        <p:txBody>
          <a:bodyPr>
            <a:normAutofit/>
          </a:bodyPr>
          <a:lstStyle/>
          <a:p>
            <a:pPr algn="ctr"/>
            <a:r>
              <a:rPr lang="it-IT" sz="2000" b="1" dirty="0">
                <a:solidFill>
                  <a:srgbClr val="0070C0"/>
                </a:solidFill>
                <a:latin typeface="Arial Rounded MT Bold" panose="020F0704030504030204" pitchFamily="34" charset="0"/>
                <a:cs typeface="Calibri" panose="020F0502020204030204" pitchFamily="34" charset="0"/>
              </a:rPr>
              <a:t>CONVOCAZIONE ASSEMBLEA ORDINARIA </a:t>
            </a:r>
            <a:br>
              <a:rPr lang="it-IT" sz="2000" b="1" dirty="0">
                <a:solidFill>
                  <a:srgbClr val="0070C0"/>
                </a:solidFill>
                <a:latin typeface="Arial Rounded MT Bold" panose="020F0704030504030204" pitchFamily="34" charset="0"/>
                <a:cs typeface="Calibri" panose="020F0502020204030204" pitchFamily="34" charset="0"/>
              </a:rPr>
            </a:br>
            <a:r>
              <a:rPr lang="it-IT" sz="2000" b="1" dirty="0">
                <a:solidFill>
                  <a:srgbClr val="0070C0"/>
                </a:solidFill>
                <a:latin typeface="Arial Rounded MT Bold" panose="020F0704030504030204" pitchFamily="34" charset="0"/>
                <a:cs typeface="Calibri" panose="020F0502020204030204" pitchFamily="34" charset="0"/>
              </a:rPr>
              <a:t>APPROVAZIONE BILANCIO PREVENTIVO 2020</a:t>
            </a:r>
            <a:br>
              <a:rPr lang="it-IT" sz="2000" b="1" dirty="0">
                <a:solidFill>
                  <a:srgbClr val="0070C0"/>
                </a:solidFill>
                <a:latin typeface="Arial Rounded MT Bold" panose="020F0704030504030204" pitchFamily="34" charset="0"/>
                <a:cs typeface="Calibri" panose="020F0502020204030204" pitchFamily="34" charset="0"/>
              </a:rPr>
            </a:br>
            <a:r>
              <a:rPr lang="it-IT" sz="2000" b="1" dirty="0">
                <a:solidFill>
                  <a:srgbClr val="0070C0"/>
                </a:solidFill>
                <a:latin typeface="Arial Rounded MT Bold" panose="020F0704030504030204" pitchFamily="34" charset="0"/>
                <a:cs typeface="Calibri" panose="020F0502020204030204" pitchFamily="34" charset="0"/>
              </a:rPr>
              <a:t>13 DICEMBRE 2019</a:t>
            </a:r>
            <a:endParaRPr lang="it-IT" sz="2000" dirty="0">
              <a:solidFill>
                <a:srgbClr val="0070C0"/>
              </a:solidFill>
              <a:latin typeface="Arial Rounded MT Bold" panose="020F0704030504030204" pitchFamily="34" charset="0"/>
            </a:endParaRPr>
          </a:p>
        </p:txBody>
      </p:sp>
      <p:sp>
        <p:nvSpPr>
          <p:cNvPr id="6" name="Segnaposto contenuto 5"/>
          <p:cNvSpPr txBox="1">
            <a:spLocks noGrp="1"/>
          </p:cNvSpPr>
          <p:nvPr>
            <p:ph idx="1"/>
          </p:nvPr>
        </p:nvSpPr>
        <p:spPr>
          <a:xfrm>
            <a:off x="611560" y="1943028"/>
            <a:ext cx="7920880" cy="4119076"/>
          </a:xfrm>
          <a:prstGeom prst="rect">
            <a:avLst/>
          </a:prstGeom>
          <a:noFill/>
        </p:spPr>
        <p:txBody>
          <a:bodyPr wrap="square" rtlCol="0">
            <a:spAutoFit/>
          </a:bodyPr>
          <a:lstStyle/>
          <a:p>
            <a:pPr algn="just"/>
            <a:r>
              <a:rPr lang="it-IT" sz="1400" dirty="0">
                <a:latin typeface="Arial Rounded MT Bold" panose="020F0704030504030204" pitchFamily="34" charset="0"/>
              </a:rPr>
              <a:t>Il Consiglio Direttivo dell’Ordine degli Ingegneri della Provincia di Brescia, nella riunione del 9 ottobre 2019, ha deliberato la convocazione della ASSEMBLEA ORDINARIA PER APPROVAZIONE BILANCIO PREVENTIVO 2020, che si terrà in prima convocazione il giorno giovedì 12 dicembre 2019 alle ore 8.30 presso la sede dell’Ordine in Brescia, e, occorrendo, in seconda convocazione il giorno:</a:t>
            </a:r>
          </a:p>
          <a:p>
            <a:pPr algn="ctr"/>
            <a:r>
              <a:rPr lang="it-IT" sz="1800" b="1" dirty="0">
                <a:solidFill>
                  <a:srgbClr val="0070C0"/>
                </a:solidFill>
              </a:rPr>
              <a:t>Venerdì 13 dicembre 2019, alle ore 16.00</a:t>
            </a:r>
            <a:endParaRPr lang="it-IT" sz="1800" dirty="0">
              <a:solidFill>
                <a:srgbClr val="0070C0"/>
              </a:solidFill>
            </a:endParaRPr>
          </a:p>
          <a:p>
            <a:pPr algn="just"/>
            <a:r>
              <a:rPr lang="it-IT" sz="1400" dirty="0">
                <a:latin typeface="Arial Rounded MT Bold" panose="020F0704030504030204" pitchFamily="34" charset="0"/>
              </a:rPr>
              <a:t>Presso l’AUDITORIUM DI SANTA GIULIA, Via </a:t>
            </a:r>
            <a:r>
              <a:rPr lang="it-IT" sz="1400" dirty="0" err="1">
                <a:latin typeface="Arial Rounded MT Bold" panose="020F0704030504030204" pitchFamily="34" charset="0"/>
              </a:rPr>
              <a:t>Piamarta</a:t>
            </a:r>
            <a:r>
              <a:rPr lang="it-IT" sz="1400" dirty="0">
                <a:latin typeface="Arial Rounded MT Bold" panose="020F0704030504030204" pitchFamily="34" charset="0"/>
              </a:rPr>
              <a:t> n.4 in Brescia, per discutere e deliberare sul seguente ORDINE DEL GIORNO:  </a:t>
            </a:r>
          </a:p>
          <a:p>
            <a:pPr algn="just"/>
            <a:endParaRPr lang="it-IT" sz="1400" dirty="0">
              <a:latin typeface="Arial Rounded MT Bold" panose="020F0704030504030204" pitchFamily="34" charset="0"/>
            </a:endParaRPr>
          </a:p>
          <a:p>
            <a:pPr marL="271463" indent="-180975" algn="just">
              <a:buFont typeface="Arial" panose="020B0604020202020204" pitchFamily="34" charset="0"/>
              <a:buChar char="•"/>
            </a:pPr>
            <a:r>
              <a:rPr lang="it-IT" sz="1400" dirty="0">
                <a:latin typeface="Arial Rounded MT Bold" panose="020F0704030504030204" pitchFamily="34" charset="0"/>
              </a:rPr>
              <a:t>Comunicazioni del Presidente;</a:t>
            </a:r>
          </a:p>
          <a:p>
            <a:pPr marL="271463" indent="-180975" algn="just">
              <a:buFont typeface="Arial" panose="020B0604020202020204" pitchFamily="34" charset="0"/>
              <a:buChar char="•"/>
            </a:pPr>
            <a:r>
              <a:rPr lang="it-IT" sz="1400" dirty="0">
                <a:latin typeface="Arial Rounded MT Bold" panose="020F0704030504030204" pitchFamily="34" charset="0"/>
              </a:rPr>
              <a:t>Approvazione del Bilancio preventivo 2020;</a:t>
            </a:r>
          </a:p>
          <a:p>
            <a:pPr marL="271463" indent="-180975" algn="just">
              <a:buFont typeface="Arial" panose="020B0604020202020204" pitchFamily="34" charset="0"/>
              <a:buChar char="•"/>
            </a:pPr>
            <a:r>
              <a:rPr lang="it-IT" sz="1400" dirty="0">
                <a:latin typeface="Arial Rounded MT Bold" panose="020F0704030504030204" pitchFamily="34" charset="0"/>
              </a:rPr>
              <a:t>Varie ed eventuali.</a:t>
            </a:r>
          </a:p>
          <a:p>
            <a:pPr marL="0" indent="0" algn="just">
              <a:buNone/>
            </a:pPr>
            <a:r>
              <a:rPr lang="it-IT" sz="1400" dirty="0">
                <a:latin typeface="Arial Rounded MT Bold" panose="020F0704030504030204" pitchFamily="34" charset="0"/>
              </a:rPr>
              <a:t> Si rammenta che a norma dell’art. 26 del R.D. n. 2537 del 23.10.1925 l’Assemblea Ordinaria in seconda convocazione è valida qualunque sia il numero degli intervenuti.</a:t>
            </a:r>
          </a:p>
        </p:txBody>
      </p:sp>
      <p:sp>
        <p:nvSpPr>
          <p:cNvPr id="3" name="Slide Number Placeholder 2">
            <a:extLst>
              <a:ext uri="{FF2B5EF4-FFF2-40B4-BE49-F238E27FC236}">
                <a16:creationId xmlns:a16="http://schemas.microsoft.com/office/drawing/2014/main" id="{77C41C66-B4B8-4B12-87E5-700BB43E1078}"/>
              </a:ext>
            </a:extLst>
          </p:cNvPr>
          <p:cNvSpPr>
            <a:spLocks noGrp="1"/>
          </p:cNvSpPr>
          <p:nvPr>
            <p:ph type="sldNum" sz="quarter" idx="12"/>
          </p:nvPr>
        </p:nvSpPr>
        <p:spPr/>
        <p:txBody>
          <a:bodyPr/>
          <a:lstStyle/>
          <a:p>
            <a:fld id="{E7A41E1B-4F70-4964-A407-84C68BE8251C}" type="slidenum">
              <a:rPr lang="it-IT" smtClean="0"/>
              <a:t>2</a:t>
            </a:fld>
            <a:endParaRPr lang="it-IT"/>
          </a:p>
        </p:txBody>
      </p:sp>
      <p:pic>
        <p:nvPicPr>
          <p:cNvPr id="7" name="Immagine 6">
            <a:extLst>
              <a:ext uri="{FF2B5EF4-FFF2-40B4-BE49-F238E27FC236}">
                <a16:creationId xmlns:a16="http://schemas.microsoft.com/office/drawing/2014/main" id="{67CA33C9-1D86-443D-AA08-9E76A3F368E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6015" y="180161"/>
            <a:ext cx="2304256" cy="581102"/>
          </a:xfrm>
          <a:prstGeom prst="rect">
            <a:avLst/>
          </a:prstGeom>
        </p:spPr>
      </p:pic>
      <p:sp>
        <p:nvSpPr>
          <p:cNvPr id="8" name="Segnaposto piè di pagina 2">
            <a:extLst>
              <a:ext uri="{FF2B5EF4-FFF2-40B4-BE49-F238E27FC236}">
                <a16:creationId xmlns:a16="http://schemas.microsoft.com/office/drawing/2014/main" id="{1D54C8C0-2DA8-4A56-91B9-52837E7A76F6}"/>
              </a:ext>
            </a:extLst>
          </p:cNvPr>
          <p:cNvSpPr txBox="1">
            <a:spLocks/>
          </p:cNvSpPr>
          <p:nvPr/>
        </p:nvSpPr>
        <p:spPr>
          <a:xfrm>
            <a:off x="1907704" y="6380140"/>
            <a:ext cx="5576961" cy="365125"/>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it-IT" dirty="0"/>
              <a:t>Ordine degli Ingegneri della provincia di Brescia - Assemblea Ordinaria – 13/12/2019 #preventivo2020</a:t>
            </a:r>
          </a:p>
        </p:txBody>
      </p:sp>
      <p:pic>
        <p:nvPicPr>
          <p:cNvPr id="5" name="Picture 4">
            <a:extLst>
              <a:ext uri="{FF2B5EF4-FFF2-40B4-BE49-F238E27FC236}">
                <a16:creationId xmlns:a16="http://schemas.microsoft.com/office/drawing/2014/main" id="{B41EF1AD-0189-4097-AE74-FF79050D6DB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40572" y="80149"/>
            <a:ext cx="1614588" cy="112048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831173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ottotitolo 5"/>
          <p:cNvSpPr txBox="1">
            <a:spLocks/>
          </p:cNvSpPr>
          <p:nvPr/>
        </p:nvSpPr>
        <p:spPr>
          <a:xfrm>
            <a:off x="2010041" y="1267648"/>
            <a:ext cx="6369801" cy="572073"/>
          </a:xfrm>
          <a:prstGeom prst="rect">
            <a:avLst/>
          </a:prstGeom>
        </p:spPr>
        <p:txBody>
          <a:bodyPr vert="horz">
            <a:noAutofit/>
          </a:bodyPr>
          <a:lstStyle/>
          <a:p>
            <a:pPr algn="r" fontAlgn="auto">
              <a:spcBef>
                <a:spcPct val="20000"/>
              </a:spcBef>
              <a:spcAft>
                <a:spcPts val="0"/>
              </a:spcAft>
              <a:buFont typeface="Arial" pitchFamily="34" charset="0"/>
              <a:buNone/>
              <a:defRPr/>
            </a:pPr>
            <a:r>
              <a:rPr lang="it-IT" sz="2400" b="1" i="1" dirty="0">
                <a:solidFill>
                  <a:srgbClr val="0070C0"/>
                </a:solidFill>
                <a:effectLst>
                  <a:outerShdw blurRad="38100" dist="38100" dir="2700000" algn="tl">
                    <a:srgbClr val="000000">
                      <a:alpha val="43137"/>
                    </a:srgbClr>
                  </a:outerShdw>
                </a:effectLst>
                <a:latin typeface="Arial Rounded MT Bold" panose="020F0704030504030204" pitchFamily="34" charset="0"/>
                <a:cs typeface="Calibri" pitchFamily="34" charset="0"/>
              </a:rPr>
              <a:t>Consiglio Direttivo 2017-2021</a:t>
            </a:r>
          </a:p>
        </p:txBody>
      </p:sp>
      <p:sp>
        <p:nvSpPr>
          <p:cNvPr id="2" name="Rettangolo 1"/>
          <p:cNvSpPr/>
          <p:nvPr/>
        </p:nvSpPr>
        <p:spPr>
          <a:xfrm>
            <a:off x="251520" y="335846"/>
            <a:ext cx="8640960" cy="1600438"/>
          </a:xfrm>
          <a:prstGeom prst="rect">
            <a:avLst/>
          </a:prstGeom>
        </p:spPr>
        <p:txBody>
          <a:bodyPr wrap="square">
            <a:spAutoFit/>
          </a:bodyPr>
          <a:lstStyle/>
          <a:p>
            <a:pPr lvl="0"/>
            <a:endParaRPr lang="it-IT" sz="1600" b="1" u="sng" dirty="0">
              <a:latin typeface="Arial" pitchFamily="34" charset="0"/>
              <a:cs typeface="Arial" pitchFamily="34" charset="0"/>
            </a:endParaRPr>
          </a:p>
          <a:p>
            <a:pPr lvl="0"/>
            <a:endParaRPr lang="it-IT" sz="1600" b="1" u="sng" dirty="0">
              <a:latin typeface="Arial" pitchFamily="34" charset="0"/>
              <a:cs typeface="Arial" pitchFamily="34" charset="0"/>
            </a:endParaRPr>
          </a:p>
          <a:p>
            <a:pPr lvl="0"/>
            <a:endParaRPr lang="it-IT" sz="1600" b="1" u="sng" dirty="0">
              <a:latin typeface="Arial" pitchFamily="34" charset="0"/>
              <a:cs typeface="Arial" pitchFamily="34" charset="0"/>
            </a:endParaRPr>
          </a:p>
          <a:p>
            <a:pPr lvl="0"/>
            <a:endParaRPr lang="it-IT" sz="1600" b="1" u="sng" dirty="0">
              <a:latin typeface="Arial" pitchFamily="34" charset="0"/>
              <a:cs typeface="Arial" pitchFamily="34" charset="0"/>
            </a:endParaRPr>
          </a:p>
          <a:p>
            <a:pPr lvl="0"/>
            <a:endParaRPr lang="it-IT" sz="1600" b="1" u="sng" dirty="0">
              <a:latin typeface="Arial" pitchFamily="34" charset="0"/>
              <a:cs typeface="Arial" pitchFamily="34" charset="0"/>
            </a:endParaRPr>
          </a:p>
          <a:p>
            <a:r>
              <a:rPr lang="it-IT" dirty="0"/>
              <a:t> </a:t>
            </a:r>
          </a:p>
        </p:txBody>
      </p:sp>
      <p:sp>
        <p:nvSpPr>
          <p:cNvPr id="4" name="Rectangle 1"/>
          <p:cNvSpPr>
            <a:spLocks noChangeArrowheads="1"/>
          </p:cNvSpPr>
          <p:nvPr/>
        </p:nvSpPr>
        <p:spPr bwMode="auto">
          <a:xfrm>
            <a:off x="2811463" y="11001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899829"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a:ln>
                <a:noFill/>
              </a:ln>
              <a:solidFill>
                <a:schemeClr val="tx1"/>
              </a:solidFill>
              <a:effectLst/>
              <a:latin typeface="Arial" pitchFamily="34" charset="0"/>
              <a:cs typeface="Arial" pitchFamily="34" charset="0"/>
            </a:endParaRPr>
          </a:p>
        </p:txBody>
      </p:sp>
      <p:graphicFrame>
        <p:nvGraphicFramePr>
          <p:cNvPr id="5" name="Tabella 4"/>
          <p:cNvGraphicFramePr>
            <a:graphicFrameLocks noGrp="1"/>
          </p:cNvGraphicFramePr>
          <p:nvPr>
            <p:extLst>
              <p:ext uri="{D42A27DB-BD31-4B8C-83A1-F6EECF244321}">
                <p14:modId xmlns:p14="http://schemas.microsoft.com/office/powerpoint/2010/main" val="3608811056"/>
              </p:ext>
            </p:extLst>
          </p:nvPr>
        </p:nvGraphicFramePr>
        <p:xfrm>
          <a:off x="395536" y="2348880"/>
          <a:ext cx="3600400" cy="763284"/>
        </p:xfrm>
        <a:graphic>
          <a:graphicData uri="http://schemas.openxmlformats.org/drawingml/2006/table">
            <a:tbl>
              <a:tblPr firstRow="1" firstCol="1" bandRow="1"/>
              <a:tblGrid>
                <a:gridCol w="1512168">
                  <a:extLst>
                    <a:ext uri="{9D8B030D-6E8A-4147-A177-3AD203B41FA5}">
                      <a16:colId xmlns:a16="http://schemas.microsoft.com/office/drawing/2014/main" val="20000"/>
                    </a:ext>
                  </a:extLst>
                </a:gridCol>
                <a:gridCol w="2088232">
                  <a:extLst>
                    <a:ext uri="{9D8B030D-6E8A-4147-A177-3AD203B41FA5}">
                      <a16:colId xmlns:a16="http://schemas.microsoft.com/office/drawing/2014/main" val="20001"/>
                    </a:ext>
                  </a:extLst>
                </a:gridCol>
              </a:tblGrid>
              <a:tr h="254428">
                <a:tc>
                  <a:txBody>
                    <a:bodyPr/>
                    <a:lstStyle/>
                    <a:p>
                      <a:pPr algn="l">
                        <a:spcAft>
                          <a:spcPts val="0"/>
                        </a:spcAft>
                      </a:pPr>
                      <a:r>
                        <a:rPr lang="it-IT" sz="1400" b="1" dirty="0">
                          <a:solidFill>
                            <a:schemeClr val="tx2"/>
                          </a:solidFill>
                          <a:effectLst/>
                          <a:latin typeface="Arial Rounded MT Bold" panose="020F0704030504030204" pitchFamily="34" charset="0"/>
                          <a:ea typeface="Times New Roman"/>
                        </a:rPr>
                        <a:t>Presidente</a:t>
                      </a:r>
                      <a:endParaRPr lang="en-US" sz="1400" dirty="0">
                        <a:solidFill>
                          <a:schemeClr val="tx2"/>
                        </a:solidFill>
                        <a:effectLst/>
                        <a:latin typeface="Arial Rounded MT Bold" panose="020F0704030504030204" pitchFamily="34" charset="0"/>
                        <a:ea typeface="Times New Roman"/>
                      </a:endParaRPr>
                    </a:p>
                  </a:txBody>
                  <a:tcPr marL="44450" marR="44450" marT="0" marB="0" anchor="b">
                    <a:lnL>
                      <a:noFill/>
                    </a:lnL>
                    <a:lnR>
                      <a:noFill/>
                    </a:lnR>
                    <a:lnT>
                      <a:noFill/>
                    </a:lnT>
                    <a:lnB>
                      <a:noFill/>
                    </a:lnB>
                  </a:tcPr>
                </a:tc>
                <a:tc>
                  <a:txBody>
                    <a:bodyPr/>
                    <a:lstStyle/>
                    <a:p>
                      <a:pPr algn="l">
                        <a:spcAft>
                          <a:spcPts val="0"/>
                        </a:spcAft>
                      </a:pPr>
                      <a:r>
                        <a:rPr lang="it-IT" sz="1400" b="1" dirty="0">
                          <a:solidFill>
                            <a:schemeClr val="tx2"/>
                          </a:solidFill>
                          <a:effectLst/>
                          <a:latin typeface="Arial Rounded MT Bold" panose="020F0704030504030204" pitchFamily="34" charset="0"/>
                          <a:ea typeface="Times New Roman"/>
                        </a:rPr>
                        <a:t>CARLO FUSARI</a:t>
                      </a:r>
                      <a:endParaRPr lang="en-US" sz="1400" dirty="0">
                        <a:solidFill>
                          <a:schemeClr val="tx2"/>
                        </a:solidFill>
                        <a:effectLst/>
                        <a:latin typeface="Arial Rounded MT Bold" panose="020F0704030504030204" pitchFamily="34" charset="0"/>
                        <a:ea typeface="Times New Roman"/>
                      </a:endParaRPr>
                    </a:p>
                  </a:txBody>
                  <a:tcPr marL="44450" marR="44450" marT="0" marB="0" anchor="b">
                    <a:lnL>
                      <a:noFill/>
                    </a:lnL>
                    <a:lnR>
                      <a:noFill/>
                    </a:lnR>
                    <a:lnT>
                      <a:noFill/>
                    </a:lnT>
                    <a:lnB>
                      <a:noFill/>
                    </a:lnB>
                  </a:tcPr>
                </a:tc>
                <a:extLst>
                  <a:ext uri="{0D108BD9-81ED-4DB2-BD59-A6C34878D82A}">
                    <a16:rowId xmlns:a16="http://schemas.microsoft.com/office/drawing/2014/main" val="10000"/>
                  </a:ext>
                </a:extLst>
              </a:tr>
              <a:tr h="254428">
                <a:tc>
                  <a:txBody>
                    <a:bodyPr/>
                    <a:lstStyle/>
                    <a:p>
                      <a:pPr algn="l">
                        <a:spcAft>
                          <a:spcPts val="0"/>
                        </a:spcAft>
                      </a:pPr>
                      <a:r>
                        <a:rPr lang="it-IT" sz="1400" b="1" dirty="0">
                          <a:solidFill>
                            <a:schemeClr val="tx2"/>
                          </a:solidFill>
                          <a:effectLst/>
                          <a:latin typeface="Arial Rounded MT Bold" panose="020F0704030504030204" pitchFamily="34" charset="0"/>
                          <a:ea typeface="Times New Roman"/>
                        </a:rPr>
                        <a:t>Segretario</a:t>
                      </a:r>
                      <a:endParaRPr lang="en-US" sz="1400" dirty="0">
                        <a:solidFill>
                          <a:schemeClr val="tx2"/>
                        </a:solidFill>
                        <a:effectLst/>
                        <a:latin typeface="Arial Rounded MT Bold" panose="020F0704030504030204" pitchFamily="34" charset="0"/>
                        <a:ea typeface="Times New Roman"/>
                      </a:endParaRPr>
                    </a:p>
                  </a:txBody>
                  <a:tcPr marL="44450" marR="44450" marT="0" marB="0" anchor="b">
                    <a:lnL>
                      <a:noFill/>
                    </a:lnL>
                    <a:lnR>
                      <a:noFill/>
                    </a:lnR>
                    <a:lnT>
                      <a:noFill/>
                    </a:lnT>
                    <a:lnB>
                      <a:noFill/>
                    </a:lnB>
                  </a:tcPr>
                </a:tc>
                <a:tc>
                  <a:txBody>
                    <a:bodyPr/>
                    <a:lstStyle/>
                    <a:p>
                      <a:pPr algn="l">
                        <a:spcAft>
                          <a:spcPts val="0"/>
                        </a:spcAft>
                      </a:pPr>
                      <a:r>
                        <a:rPr lang="it-IT" sz="1400" b="1" dirty="0">
                          <a:solidFill>
                            <a:schemeClr val="tx2"/>
                          </a:solidFill>
                          <a:effectLst/>
                          <a:latin typeface="Arial Rounded MT Bold" panose="020F0704030504030204" pitchFamily="34" charset="0"/>
                          <a:ea typeface="Times New Roman"/>
                        </a:rPr>
                        <a:t>IPPOLITA CHIAROLINI</a:t>
                      </a:r>
                      <a:endParaRPr lang="en-US" sz="1400" dirty="0">
                        <a:solidFill>
                          <a:schemeClr val="tx2"/>
                        </a:solidFill>
                        <a:effectLst/>
                        <a:latin typeface="Arial Rounded MT Bold" panose="020F0704030504030204" pitchFamily="34" charset="0"/>
                        <a:ea typeface="Times New Roman"/>
                      </a:endParaRPr>
                    </a:p>
                  </a:txBody>
                  <a:tcPr marL="44450" marR="44450" marT="0" marB="0" anchor="b">
                    <a:lnL>
                      <a:noFill/>
                    </a:lnL>
                    <a:lnR>
                      <a:noFill/>
                    </a:lnR>
                    <a:lnT>
                      <a:noFill/>
                    </a:lnT>
                    <a:lnB>
                      <a:noFill/>
                    </a:lnB>
                  </a:tcPr>
                </a:tc>
                <a:extLst>
                  <a:ext uri="{0D108BD9-81ED-4DB2-BD59-A6C34878D82A}">
                    <a16:rowId xmlns:a16="http://schemas.microsoft.com/office/drawing/2014/main" val="10002"/>
                  </a:ext>
                </a:extLst>
              </a:tr>
              <a:tr h="254428">
                <a:tc>
                  <a:txBody>
                    <a:bodyPr/>
                    <a:lstStyle/>
                    <a:p>
                      <a:pPr algn="l">
                        <a:spcAft>
                          <a:spcPts val="0"/>
                        </a:spcAft>
                      </a:pPr>
                      <a:r>
                        <a:rPr lang="it-IT" sz="1400" b="1" dirty="0">
                          <a:solidFill>
                            <a:schemeClr val="tx2"/>
                          </a:solidFill>
                          <a:effectLst/>
                          <a:latin typeface="Arial Rounded MT Bold" panose="020F0704030504030204" pitchFamily="34" charset="0"/>
                          <a:ea typeface="Times New Roman"/>
                        </a:rPr>
                        <a:t>Tesoriere</a:t>
                      </a:r>
                      <a:endParaRPr lang="en-US" sz="1400" dirty="0">
                        <a:solidFill>
                          <a:schemeClr val="tx2"/>
                        </a:solidFill>
                        <a:effectLst/>
                        <a:latin typeface="Arial Rounded MT Bold" panose="020F0704030504030204" pitchFamily="34" charset="0"/>
                        <a:ea typeface="Times New Roman"/>
                      </a:endParaRPr>
                    </a:p>
                  </a:txBody>
                  <a:tcPr marL="44450" marR="44450" marT="0" marB="0" anchor="b">
                    <a:lnL>
                      <a:noFill/>
                    </a:lnL>
                    <a:lnR>
                      <a:noFill/>
                    </a:lnR>
                    <a:lnT>
                      <a:noFill/>
                    </a:lnT>
                    <a:lnB>
                      <a:noFill/>
                    </a:lnB>
                  </a:tcPr>
                </a:tc>
                <a:tc>
                  <a:txBody>
                    <a:bodyPr/>
                    <a:lstStyle/>
                    <a:p>
                      <a:pPr algn="l">
                        <a:spcAft>
                          <a:spcPts val="0"/>
                        </a:spcAft>
                      </a:pPr>
                      <a:r>
                        <a:rPr lang="it-IT" sz="1400" b="1" dirty="0">
                          <a:solidFill>
                            <a:schemeClr val="tx2"/>
                          </a:solidFill>
                          <a:effectLst/>
                          <a:latin typeface="Arial Rounded MT Bold" panose="020F0704030504030204" pitchFamily="34" charset="0"/>
                          <a:ea typeface="Times New Roman"/>
                        </a:rPr>
                        <a:t>MAURO CARBONE</a:t>
                      </a:r>
                      <a:endParaRPr lang="en-US" sz="1400" dirty="0">
                        <a:solidFill>
                          <a:schemeClr val="tx2"/>
                        </a:solidFill>
                        <a:effectLst/>
                        <a:latin typeface="Arial Rounded MT Bold" panose="020F0704030504030204" pitchFamily="34" charset="0"/>
                        <a:ea typeface="Times New Roman"/>
                      </a:endParaRPr>
                    </a:p>
                  </a:txBody>
                  <a:tcPr marL="44450" marR="44450" marT="0" marB="0" anchor="b">
                    <a:lnL>
                      <a:noFill/>
                    </a:lnL>
                    <a:lnR>
                      <a:noFill/>
                    </a:lnR>
                    <a:lnT>
                      <a:noFill/>
                    </a:lnT>
                    <a:lnB>
                      <a:noFill/>
                    </a:lnB>
                  </a:tcPr>
                </a:tc>
                <a:extLst>
                  <a:ext uri="{0D108BD9-81ED-4DB2-BD59-A6C34878D82A}">
                    <a16:rowId xmlns:a16="http://schemas.microsoft.com/office/drawing/2014/main" val="10003"/>
                  </a:ext>
                </a:extLst>
              </a:tr>
            </a:tbl>
          </a:graphicData>
        </a:graphic>
      </p:graphicFrame>
      <p:graphicFrame>
        <p:nvGraphicFramePr>
          <p:cNvPr id="9" name="Tabella 8"/>
          <p:cNvGraphicFramePr>
            <a:graphicFrameLocks noGrp="1"/>
          </p:cNvGraphicFramePr>
          <p:nvPr>
            <p:extLst>
              <p:ext uri="{D42A27DB-BD31-4B8C-83A1-F6EECF244321}">
                <p14:modId xmlns:p14="http://schemas.microsoft.com/office/powerpoint/2010/main" val="2324912832"/>
              </p:ext>
            </p:extLst>
          </p:nvPr>
        </p:nvGraphicFramePr>
        <p:xfrm>
          <a:off x="4265150" y="2321630"/>
          <a:ext cx="4450251" cy="3053136"/>
        </p:xfrm>
        <a:graphic>
          <a:graphicData uri="http://schemas.openxmlformats.org/drawingml/2006/table">
            <a:tbl>
              <a:tblPr firstRow="1" firstCol="1" bandRow="1"/>
              <a:tblGrid>
                <a:gridCol w="1901043">
                  <a:extLst>
                    <a:ext uri="{9D8B030D-6E8A-4147-A177-3AD203B41FA5}">
                      <a16:colId xmlns:a16="http://schemas.microsoft.com/office/drawing/2014/main" val="20000"/>
                    </a:ext>
                  </a:extLst>
                </a:gridCol>
                <a:gridCol w="2549208">
                  <a:extLst>
                    <a:ext uri="{9D8B030D-6E8A-4147-A177-3AD203B41FA5}">
                      <a16:colId xmlns:a16="http://schemas.microsoft.com/office/drawing/2014/main" val="20001"/>
                    </a:ext>
                  </a:extLst>
                </a:gridCol>
              </a:tblGrid>
              <a:tr h="254428">
                <a:tc>
                  <a:txBody>
                    <a:bodyPr/>
                    <a:lstStyle/>
                    <a:p>
                      <a:pPr algn="l">
                        <a:spcAft>
                          <a:spcPts val="0"/>
                        </a:spcAft>
                      </a:pPr>
                      <a:r>
                        <a:rPr lang="it-IT" sz="1400" dirty="0">
                          <a:solidFill>
                            <a:schemeClr val="tx2"/>
                          </a:solidFill>
                          <a:effectLst/>
                          <a:latin typeface="Arial Rounded MT Bold" panose="020F0704030504030204" pitchFamily="34" charset="0"/>
                          <a:ea typeface="Times New Roman"/>
                        </a:rPr>
                        <a:t>Consigliere</a:t>
                      </a:r>
                      <a:endParaRPr lang="en-US" sz="1400" dirty="0">
                        <a:solidFill>
                          <a:schemeClr val="tx2"/>
                        </a:solidFill>
                        <a:effectLst/>
                        <a:latin typeface="Arial Rounded MT Bold" panose="020F0704030504030204" pitchFamily="34" charset="0"/>
                        <a:ea typeface="Times New Roman"/>
                      </a:endParaRPr>
                    </a:p>
                  </a:txBody>
                  <a:tcPr marL="44450" marR="44450" marT="0" marB="0" anchor="b">
                    <a:lnL>
                      <a:noFill/>
                    </a:lnL>
                    <a:lnR>
                      <a:noFill/>
                    </a:lnR>
                    <a:lnT>
                      <a:noFill/>
                    </a:lnT>
                    <a:lnB>
                      <a:noFill/>
                    </a:lnB>
                  </a:tcPr>
                </a:tc>
                <a:tc>
                  <a:txBody>
                    <a:bodyPr/>
                    <a:lstStyle/>
                    <a:p>
                      <a:pPr algn="l">
                        <a:spcAft>
                          <a:spcPts val="0"/>
                        </a:spcAft>
                      </a:pPr>
                      <a:r>
                        <a:rPr lang="en-US" sz="1400" dirty="0">
                          <a:solidFill>
                            <a:schemeClr val="tx2"/>
                          </a:solidFill>
                          <a:effectLst/>
                          <a:latin typeface="Arial Rounded MT Bold" panose="020F0704030504030204" pitchFamily="34" charset="0"/>
                          <a:ea typeface="Times New Roman"/>
                        </a:rPr>
                        <a:t>CESARE BERTOCCHI</a:t>
                      </a:r>
                    </a:p>
                  </a:txBody>
                  <a:tcPr marL="44450" marR="44450" marT="0" marB="0" anchor="b">
                    <a:lnL>
                      <a:noFill/>
                    </a:lnL>
                    <a:lnR>
                      <a:noFill/>
                    </a:lnR>
                    <a:lnT>
                      <a:noFill/>
                    </a:lnT>
                    <a:lnB>
                      <a:noFill/>
                    </a:lnB>
                  </a:tcPr>
                </a:tc>
                <a:extLst>
                  <a:ext uri="{0D108BD9-81ED-4DB2-BD59-A6C34878D82A}">
                    <a16:rowId xmlns:a16="http://schemas.microsoft.com/office/drawing/2014/main" val="10000"/>
                  </a:ext>
                </a:extLst>
              </a:tr>
              <a:tr h="254428">
                <a:tc>
                  <a:txBody>
                    <a:bodyPr/>
                    <a:lstStyle/>
                    <a:p>
                      <a:pPr algn="l">
                        <a:spcAft>
                          <a:spcPts val="0"/>
                        </a:spcAft>
                      </a:pPr>
                      <a:r>
                        <a:rPr lang="it-IT" sz="1400" dirty="0">
                          <a:solidFill>
                            <a:schemeClr val="tx2"/>
                          </a:solidFill>
                          <a:effectLst/>
                          <a:latin typeface="Arial Rounded MT Bold" panose="020F0704030504030204" pitchFamily="34" charset="0"/>
                          <a:ea typeface="Times New Roman"/>
                        </a:rPr>
                        <a:t>Consigliere</a:t>
                      </a:r>
                      <a:endParaRPr lang="en-US" sz="1400" dirty="0">
                        <a:solidFill>
                          <a:schemeClr val="tx2"/>
                        </a:solidFill>
                        <a:effectLst/>
                        <a:latin typeface="Arial Rounded MT Bold" panose="020F0704030504030204" pitchFamily="34" charset="0"/>
                        <a:ea typeface="Times New Roman"/>
                      </a:endParaRPr>
                    </a:p>
                  </a:txBody>
                  <a:tcPr marL="44450" marR="44450" marT="0" marB="0" anchor="b">
                    <a:lnL>
                      <a:noFill/>
                    </a:lnL>
                    <a:lnR>
                      <a:noFill/>
                    </a:lnR>
                    <a:lnT>
                      <a:noFill/>
                    </a:lnT>
                    <a:lnB>
                      <a:noFill/>
                    </a:lnB>
                  </a:tcPr>
                </a:tc>
                <a:tc>
                  <a:txBody>
                    <a:bodyPr/>
                    <a:lstStyle/>
                    <a:p>
                      <a:pPr algn="l">
                        <a:spcAft>
                          <a:spcPts val="0"/>
                        </a:spcAft>
                      </a:pPr>
                      <a:r>
                        <a:rPr lang="en-US" sz="1400" dirty="0">
                          <a:solidFill>
                            <a:schemeClr val="tx2"/>
                          </a:solidFill>
                          <a:effectLst/>
                          <a:latin typeface="Arial Rounded MT Bold" panose="020F0704030504030204" pitchFamily="34" charset="0"/>
                          <a:ea typeface="Times New Roman"/>
                        </a:rPr>
                        <a:t>DARIO BIANCHETTI</a:t>
                      </a:r>
                    </a:p>
                  </a:txBody>
                  <a:tcPr marL="44450" marR="44450" marT="0" marB="0" anchor="b">
                    <a:lnL>
                      <a:noFill/>
                    </a:lnL>
                    <a:lnR>
                      <a:noFill/>
                    </a:lnR>
                    <a:lnT>
                      <a:noFill/>
                    </a:lnT>
                    <a:lnB>
                      <a:noFill/>
                    </a:lnB>
                  </a:tcPr>
                </a:tc>
                <a:extLst>
                  <a:ext uri="{0D108BD9-81ED-4DB2-BD59-A6C34878D82A}">
                    <a16:rowId xmlns:a16="http://schemas.microsoft.com/office/drawing/2014/main" val="10001"/>
                  </a:ext>
                </a:extLst>
              </a:tr>
              <a:tr h="254428">
                <a:tc>
                  <a:txBody>
                    <a:bodyPr/>
                    <a:lstStyle/>
                    <a:p>
                      <a:pPr algn="l">
                        <a:spcAft>
                          <a:spcPts val="0"/>
                        </a:spcAft>
                      </a:pPr>
                      <a:r>
                        <a:rPr lang="it-IT" sz="1400">
                          <a:solidFill>
                            <a:schemeClr val="tx2"/>
                          </a:solidFill>
                          <a:effectLst/>
                          <a:latin typeface="Arial Rounded MT Bold" panose="020F0704030504030204" pitchFamily="34" charset="0"/>
                          <a:ea typeface="Times New Roman"/>
                        </a:rPr>
                        <a:t>Consigliere</a:t>
                      </a:r>
                      <a:endParaRPr lang="en-US" sz="1400">
                        <a:solidFill>
                          <a:schemeClr val="tx2"/>
                        </a:solidFill>
                        <a:effectLst/>
                        <a:latin typeface="Arial Rounded MT Bold" panose="020F0704030504030204" pitchFamily="34" charset="0"/>
                        <a:ea typeface="Times New Roman"/>
                      </a:endParaRPr>
                    </a:p>
                  </a:txBody>
                  <a:tcPr marL="44450" marR="44450" marT="0" marB="0" anchor="b">
                    <a:lnL>
                      <a:noFill/>
                    </a:lnL>
                    <a:lnR>
                      <a:noFill/>
                    </a:lnR>
                    <a:lnT>
                      <a:noFill/>
                    </a:lnT>
                    <a:lnB>
                      <a:noFill/>
                    </a:lnB>
                  </a:tcPr>
                </a:tc>
                <a:tc>
                  <a:txBody>
                    <a:bodyPr/>
                    <a:lstStyle/>
                    <a:p>
                      <a:pPr algn="l">
                        <a:spcAft>
                          <a:spcPts val="0"/>
                        </a:spcAft>
                      </a:pPr>
                      <a:r>
                        <a:rPr lang="en-US" sz="1400" dirty="0">
                          <a:solidFill>
                            <a:schemeClr val="tx2"/>
                          </a:solidFill>
                          <a:effectLst/>
                          <a:latin typeface="Arial Rounded MT Bold" panose="020F0704030504030204" pitchFamily="34" charset="0"/>
                          <a:ea typeface="Times New Roman"/>
                        </a:rPr>
                        <a:t>LAURA BOLDI</a:t>
                      </a:r>
                    </a:p>
                  </a:txBody>
                  <a:tcPr marL="44450" marR="44450" marT="0" marB="0" anchor="b">
                    <a:lnL>
                      <a:noFill/>
                    </a:lnL>
                    <a:lnR>
                      <a:noFill/>
                    </a:lnR>
                    <a:lnT>
                      <a:noFill/>
                    </a:lnT>
                    <a:lnB>
                      <a:noFill/>
                    </a:lnB>
                  </a:tcPr>
                </a:tc>
                <a:extLst>
                  <a:ext uri="{0D108BD9-81ED-4DB2-BD59-A6C34878D82A}">
                    <a16:rowId xmlns:a16="http://schemas.microsoft.com/office/drawing/2014/main" val="10002"/>
                  </a:ext>
                </a:extLst>
              </a:tr>
              <a:tr h="254428">
                <a:tc>
                  <a:txBody>
                    <a:bodyPr/>
                    <a:lstStyle/>
                    <a:p>
                      <a:pPr algn="l">
                        <a:spcAft>
                          <a:spcPts val="0"/>
                        </a:spcAft>
                      </a:pPr>
                      <a:r>
                        <a:rPr lang="it-IT" sz="1400" dirty="0">
                          <a:solidFill>
                            <a:schemeClr val="tx2"/>
                          </a:solidFill>
                          <a:effectLst/>
                          <a:latin typeface="Arial Rounded MT Bold" panose="020F0704030504030204" pitchFamily="34" charset="0"/>
                          <a:ea typeface="Times New Roman"/>
                        </a:rPr>
                        <a:t>Consigliere </a:t>
                      </a:r>
                      <a:endParaRPr lang="en-US" sz="1400" dirty="0">
                        <a:solidFill>
                          <a:schemeClr val="tx2"/>
                        </a:solidFill>
                        <a:effectLst/>
                        <a:latin typeface="Arial Rounded MT Bold" panose="020F0704030504030204" pitchFamily="34" charset="0"/>
                        <a:ea typeface="Times New Roman"/>
                      </a:endParaRPr>
                    </a:p>
                  </a:txBody>
                  <a:tcPr marL="44450" marR="44450" marT="0" marB="0" anchor="b">
                    <a:lnL>
                      <a:noFill/>
                    </a:lnL>
                    <a:lnR>
                      <a:noFill/>
                    </a:lnR>
                    <a:lnT>
                      <a:noFill/>
                    </a:lnT>
                    <a:lnB>
                      <a:noFill/>
                    </a:lnB>
                  </a:tcPr>
                </a:tc>
                <a:tc>
                  <a:txBody>
                    <a:bodyPr/>
                    <a:lstStyle/>
                    <a:p>
                      <a:pPr algn="l">
                        <a:spcAft>
                          <a:spcPts val="0"/>
                        </a:spcAft>
                      </a:pPr>
                      <a:r>
                        <a:rPr lang="en-US" sz="1400" dirty="0">
                          <a:solidFill>
                            <a:schemeClr val="tx2"/>
                          </a:solidFill>
                          <a:effectLst/>
                          <a:latin typeface="Arial Rounded MT Bold" panose="020F0704030504030204" pitchFamily="34" charset="0"/>
                          <a:ea typeface="Times New Roman"/>
                        </a:rPr>
                        <a:t>DIANA BOLOGNINI</a:t>
                      </a:r>
                    </a:p>
                  </a:txBody>
                  <a:tcPr marL="44450" marR="44450" marT="0" marB="0" anchor="b">
                    <a:lnL>
                      <a:noFill/>
                    </a:lnL>
                    <a:lnR>
                      <a:noFill/>
                    </a:lnR>
                    <a:lnT>
                      <a:noFill/>
                    </a:lnT>
                    <a:lnB>
                      <a:noFill/>
                    </a:lnB>
                  </a:tcPr>
                </a:tc>
                <a:extLst>
                  <a:ext uri="{0D108BD9-81ED-4DB2-BD59-A6C34878D82A}">
                    <a16:rowId xmlns:a16="http://schemas.microsoft.com/office/drawing/2014/main" val="10003"/>
                  </a:ext>
                </a:extLst>
              </a:tr>
              <a:tr h="254428">
                <a:tc>
                  <a:txBody>
                    <a:bodyPr/>
                    <a:lstStyle/>
                    <a:p>
                      <a:pPr algn="l">
                        <a:spcAft>
                          <a:spcPts val="0"/>
                        </a:spcAft>
                      </a:pPr>
                      <a:r>
                        <a:rPr lang="it-IT" sz="1400" dirty="0">
                          <a:solidFill>
                            <a:schemeClr val="tx2"/>
                          </a:solidFill>
                          <a:effectLst/>
                          <a:latin typeface="Arial Rounded MT Bold" panose="020F0704030504030204" pitchFamily="34" charset="0"/>
                          <a:ea typeface="Times New Roman"/>
                        </a:rPr>
                        <a:t>Consigliere</a:t>
                      </a:r>
                      <a:endParaRPr lang="en-US" sz="1400" dirty="0">
                        <a:solidFill>
                          <a:schemeClr val="tx2"/>
                        </a:solidFill>
                        <a:effectLst/>
                        <a:latin typeface="Arial Rounded MT Bold" panose="020F0704030504030204" pitchFamily="34" charset="0"/>
                        <a:ea typeface="Times New Roman"/>
                      </a:endParaRPr>
                    </a:p>
                  </a:txBody>
                  <a:tcPr marL="44450" marR="44450" marT="0" marB="0" anchor="b">
                    <a:lnL>
                      <a:noFill/>
                    </a:lnL>
                    <a:lnR>
                      <a:noFill/>
                    </a:lnR>
                    <a:lnT>
                      <a:noFill/>
                    </a:lnT>
                    <a:lnB>
                      <a:noFill/>
                    </a:lnB>
                  </a:tcPr>
                </a:tc>
                <a:tc>
                  <a:txBody>
                    <a:bodyPr/>
                    <a:lstStyle/>
                    <a:p>
                      <a:pPr algn="l">
                        <a:spcAft>
                          <a:spcPts val="0"/>
                        </a:spcAft>
                      </a:pPr>
                      <a:r>
                        <a:rPr lang="it-IT" sz="1400" dirty="0">
                          <a:solidFill>
                            <a:schemeClr val="tx2"/>
                          </a:solidFill>
                          <a:effectLst/>
                          <a:latin typeface="Arial Rounded MT Bold" panose="020F0704030504030204" pitchFamily="34" charset="0"/>
                          <a:ea typeface="Times New Roman"/>
                        </a:rPr>
                        <a:t>CHIARA FRANZONI</a:t>
                      </a:r>
                      <a:endParaRPr lang="en-US" sz="1400" dirty="0">
                        <a:solidFill>
                          <a:schemeClr val="tx2"/>
                        </a:solidFill>
                        <a:effectLst/>
                        <a:latin typeface="Arial Rounded MT Bold" panose="020F0704030504030204" pitchFamily="34" charset="0"/>
                        <a:ea typeface="Times New Roman"/>
                      </a:endParaRPr>
                    </a:p>
                  </a:txBody>
                  <a:tcPr marL="44450" marR="44450" marT="0" marB="0" anchor="b">
                    <a:lnL>
                      <a:noFill/>
                    </a:lnL>
                    <a:lnR>
                      <a:noFill/>
                    </a:lnR>
                    <a:lnT>
                      <a:noFill/>
                    </a:lnT>
                    <a:lnB>
                      <a:noFill/>
                    </a:lnB>
                  </a:tcPr>
                </a:tc>
                <a:extLst>
                  <a:ext uri="{0D108BD9-81ED-4DB2-BD59-A6C34878D82A}">
                    <a16:rowId xmlns:a16="http://schemas.microsoft.com/office/drawing/2014/main" val="10004"/>
                  </a:ext>
                </a:extLst>
              </a:tr>
              <a:tr h="254428">
                <a:tc>
                  <a:txBody>
                    <a:bodyPr/>
                    <a:lstStyle/>
                    <a:p>
                      <a:pPr algn="l">
                        <a:spcAft>
                          <a:spcPts val="0"/>
                        </a:spcAft>
                      </a:pPr>
                      <a:r>
                        <a:rPr lang="it-IT" sz="1400">
                          <a:solidFill>
                            <a:schemeClr val="tx2"/>
                          </a:solidFill>
                          <a:effectLst/>
                          <a:latin typeface="Arial Rounded MT Bold" panose="020F0704030504030204" pitchFamily="34" charset="0"/>
                          <a:ea typeface="Times New Roman"/>
                        </a:rPr>
                        <a:t>Consigliere</a:t>
                      </a:r>
                      <a:endParaRPr lang="en-US" sz="1400">
                        <a:solidFill>
                          <a:schemeClr val="tx2"/>
                        </a:solidFill>
                        <a:effectLst/>
                        <a:latin typeface="Arial Rounded MT Bold" panose="020F0704030504030204" pitchFamily="34" charset="0"/>
                        <a:ea typeface="Times New Roman"/>
                      </a:endParaRPr>
                    </a:p>
                  </a:txBody>
                  <a:tcPr marL="44450" marR="44450" marT="0" marB="0" anchor="b">
                    <a:lnL>
                      <a:noFill/>
                    </a:lnL>
                    <a:lnR>
                      <a:noFill/>
                    </a:lnR>
                    <a:lnT>
                      <a:noFill/>
                    </a:lnT>
                    <a:lnB>
                      <a:noFill/>
                    </a:lnB>
                  </a:tcPr>
                </a:tc>
                <a:tc>
                  <a:txBody>
                    <a:bodyPr/>
                    <a:lstStyle/>
                    <a:p>
                      <a:pPr algn="l">
                        <a:spcAft>
                          <a:spcPts val="0"/>
                        </a:spcAft>
                      </a:pPr>
                      <a:r>
                        <a:rPr lang="en-US" sz="1400" dirty="0">
                          <a:solidFill>
                            <a:schemeClr val="tx2"/>
                          </a:solidFill>
                          <a:effectLst/>
                          <a:latin typeface="Arial Rounded MT Bold" panose="020F0704030504030204" pitchFamily="34" charset="0"/>
                          <a:ea typeface="Times New Roman"/>
                        </a:rPr>
                        <a:t>ALESSANDRO GASPARINI</a:t>
                      </a:r>
                    </a:p>
                  </a:txBody>
                  <a:tcPr marL="44450" marR="44450" marT="0" marB="0" anchor="b">
                    <a:lnL>
                      <a:noFill/>
                    </a:lnL>
                    <a:lnR>
                      <a:noFill/>
                    </a:lnR>
                    <a:lnT>
                      <a:noFill/>
                    </a:lnT>
                    <a:lnB>
                      <a:noFill/>
                    </a:lnB>
                  </a:tcPr>
                </a:tc>
                <a:extLst>
                  <a:ext uri="{0D108BD9-81ED-4DB2-BD59-A6C34878D82A}">
                    <a16:rowId xmlns:a16="http://schemas.microsoft.com/office/drawing/2014/main" val="10005"/>
                  </a:ext>
                </a:extLst>
              </a:tr>
              <a:tr h="254428">
                <a:tc>
                  <a:txBody>
                    <a:bodyPr/>
                    <a:lstStyle/>
                    <a:p>
                      <a:pPr algn="l">
                        <a:spcAft>
                          <a:spcPts val="0"/>
                        </a:spcAft>
                      </a:pPr>
                      <a:r>
                        <a:rPr lang="it-IT" sz="1400" dirty="0">
                          <a:solidFill>
                            <a:schemeClr val="tx2"/>
                          </a:solidFill>
                          <a:effectLst/>
                          <a:latin typeface="Arial Rounded MT Bold" panose="020F0704030504030204" pitchFamily="34" charset="0"/>
                          <a:ea typeface="Times New Roman"/>
                        </a:rPr>
                        <a:t>Consigliere</a:t>
                      </a:r>
                      <a:endParaRPr lang="en-US" sz="1400" dirty="0">
                        <a:solidFill>
                          <a:schemeClr val="tx2"/>
                        </a:solidFill>
                        <a:effectLst/>
                        <a:latin typeface="Arial Rounded MT Bold" panose="020F0704030504030204" pitchFamily="34" charset="0"/>
                        <a:ea typeface="Times New Roman"/>
                      </a:endParaRPr>
                    </a:p>
                  </a:txBody>
                  <a:tcPr marL="44450" marR="44450" marT="0" marB="0" anchor="b">
                    <a:lnL>
                      <a:noFill/>
                    </a:lnL>
                    <a:lnR>
                      <a:noFill/>
                    </a:lnR>
                    <a:lnT>
                      <a:noFill/>
                    </a:lnT>
                    <a:lnB>
                      <a:noFill/>
                    </a:lnB>
                  </a:tcPr>
                </a:tc>
                <a:tc>
                  <a:txBody>
                    <a:bodyPr/>
                    <a:lstStyle/>
                    <a:p>
                      <a:pPr algn="l">
                        <a:spcAft>
                          <a:spcPts val="0"/>
                        </a:spcAft>
                      </a:pPr>
                      <a:r>
                        <a:rPr lang="en-US" sz="1400" dirty="0">
                          <a:solidFill>
                            <a:schemeClr val="tx2"/>
                          </a:solidFill>
                          <a:effectLst/>
                          <a:latin typeface="Arial Rounded MT Bold" panose="020F0704030504030204" pitchFamily="34" charset="0"/>
                          <a:ea typeface="Times New Roman"/>
                        </a:rPr>
                        <a:t>LUCA GIACCARI</a:t>
                      </a:r>
                    </a:p>
                  </a:txBody>
                  <a:tcPr marL="44450" marR="44450" marT="0" marB="0" anchor="b">
                    <a:lnL>
                      <a:noFill/>
                    </a:lnL>
                    <a:lnR>
                      <a:noFill/>
                    </a:lnR>
                    <a:lnT>
                      <a:noFill/>
                    </a:lnT>
                    <a:lnB>
                      <a:noFill/>
                    </a:lnB>
                  </a:tcPr>
                </a:tc>
                <a:extLst>
                  <a:ext uri="{0D108BD9-81ED-4DB2-BD59-A6C34878D82A}">
                    <a16:rowId xmlns:a16="http://schemas.microsoft.com/office/drawing/2014/main" val="10006"/>
                  </a:ext>
                </a:extLst>
              </a:tr>
              <a:tr h="254428">
                <a:tc>
                  <a:txBody>
                    <a:bodyPr/>
                    <a:lstStyle/>
                    <a:p>
                      <a:pPr algn="l">
                        <a:spcAft>
                          <a:spcPts val="0"/>
                        </a:spcAft>
                      </a:pPr>
                      <a:r>
                        <a:rPr lang="it-IT" sz="1400">
                          <a:solidFill>
                            <a:schemeClr val="tx2"/>
                          </a:solidFill>
                          <a:effectLst/>
                          <a:latin typeface="Arial Rounded MT Bold" panose="020F0704030504030204" pitchFamily="34" charset="0"/>
                          <a:ea typeface="Times New Roman"/>
                        </a:rPr>
                        <a:t>Consigliere</a:t>
                      </a:r>
                      <a:endParaRPr lang="en-US" sz="1400">
                        <a:solidFill>
                          <a:schemeClr val="tx2"/>
                        </a:solidFill>
                        <a:effectLst/>
                        <a:latin typeface="Arial Rounded MT Bold" panose="020F0704030504030204" pitchFamily="34" charset="0"/>
                        <a:ea typeface="Times New Roman"/>
                      </a:endParaRPr>
                    </a:p>
                  </a:txBody>
                  <a:tcPr marL="44450" marR="44450" marT="0" marB="0" anchor="b">
                    <a:lnL>
                      <a:noFill/>
                    </a:lnL>
                    <a:lnR>
                      <a:noFill/>
                    </a:lnR>
                    <a:lnT>
                      <a:noFill/>
                    </a:lnT>
                    <a:lnB>
                      <a:noFill/>
                    </a:lnB>
                  </a:tcPr>
                </a:tc>
                <a:tc>
                  <a:txBody>
                    <a:bodyPr/>
                    <a:lstStyle/>
                    <a:p>
                      <a:pPr algn="l">
                        <a:spcAft>
                          <a:spcPts val="0"/>
                        </a:spcAft>
                      </a:pPr>
                      <a:r>
                        <a:rPr lang="en-US" sz="1400" dirty="0">
                          <a:solidFill>
                            <a:schemeClr val="tx2"/>
                          </a:solidFill>
                          <a:effectLst/>
                          <a:latin typeface="Arial Rounded MT Bold" panose="020F0704030504030204" pitchFamily="34" charset="0"/>
                          <a:ea typeface="Times New Roman"/>
                        </a:rPr>
                        <a:t>FAUSTO MINELLI</a:t>
                      </a:r>
                    </a:p>
                  </a:txBody>
                  <a:tcPr marL="44450" marR="44450" marT="0" marB="0" anchor="b">
                    <a:lnL>
                      <a:noFill/>
                    </a:lnL>
                    <a:lnR>
                      <a:noFill/>
                    </a:lnR>
                    <a:lnT>
                      <a:noFill/>
                    </a:lnT>
                    <a:lnB>
                      <a:noFill/>
                    </a:lnB>
                  </a:tcPr>
                </a:tc>
                <a:extLst>
                  <a:ext uri="{0D108BD9-81ED-4DB2-BD59-A6C34878D82A}">
                    <a16:rowId xmlns:a16="http://schemas.microsoft.com/office/drawing/2014/main" val="10007"/>
                  </a:ext>
                </a:extLst>
              </a:tr>
              <a:tr h="254428">
                <a:tc>
                  <a:txBody>
                    <a:bodyPr/>
                    <a:lstStyle/>
                    <a:p>
                      <a:pPr algn="l">
                        <a:spcAft>
                          <a:spcPts val="0"/>
                        </a:spcAft>
                      </a:pPr>
                      <a:r>
                        <a:rPr lang="it-IT" sz="1400">
                          <a:solidFill>
                            <a:schemeClr val="tx2"/>
                          </a:solidFill>
                          <a:effectLst/>
                          <a:latin typeface="Arial Rounded MT Bold" panose="020F0704030504030204" pitchFamily="34" charset="0"/>
                          <a:ea typeface="Times New Roman"/>
                        </a:rPr>
                        <a:t>Consigliere</a:t>
                      </a:r>
                      <a:endParaRPr lang="en-US" sz="1400">
                        <a:solidFill>
                          <a:schemeClr val="tx2"/>
                        </a:solidFill>
                        <a:effectLst/>
                        <a:latin typeface="Arial Rounded MT Bold" panose="020F0704030504030204" pitchFamily="34" charset="0"/>
                        <a:ea typeface="Times New Roman"/>
                      </a:endParaRPr>
                    </a:p>
                  </a:txBody>
                  <a:tcPr marL="44450" marR="44450" marT="0" marB="0" anchor="b">
                    <a:lnL>
                      <a:noFill/>
                    </a:lnL>
                    <a:lnR>
                      <a:noFill/>
                    </a:lnR>
                    <a:lnT>
                      <a:noFill/>
                    </a:lnT>
                    <a:lnB>
                      <a:noFill/>
                    </a:lnB>
                  </a:tcPr>
                </a:tc>
                <a:tc>
                  <a:txBody>
                    <a:bodyPr/>
                    <a:lstStyle/>
                    <a:p>
                      <a:pPr algn="l">
                        <a:spcAft>
                          <a:spcPts val="0"/>
                        </a:spcAft>
                      </a:pPr>
                      <a:r>
                        <a:rPr lang="en-US" sz="1400" dirty="0">
                          <a:solidFill>
                            <a:schemeClr val="tx2"/>
                          </a:solidFill>
                          <a:effectLst/>
                          <a:latin typeface="Arial Rounded MT Bold" panose="020F0704030504030204" pitchFamily="34" charset="0"/>
                          <a:ea typeface="Times New Roman"/>
                        </a:rPr>
                        <a:t>GABRIELE PELLERINO</a:t>
                      </a:r>
                    </a:p>
                  </a:txBody>
                  <a:tcPr marL="44450" marR="44450" marT="0" marB="0" anchor="b">
                    <a:lnL>
                      <a:noFill/>
                    </a:lnL>
                    <a:lnR>
                      <a:noFill/>
                    </a:lnR>
                    <a:lnT>
                      <a:noFill/>
                    </a:lnT>
                    <a:lnB>
                      <a:noFill/>
                    </a:lnB>
                  </a:tcPr>
                </a:tc>
                <a:extLst>
                  <a:ext uri="{0D108BD9-81ED-4DB2-BD59-A6C34878D82A}">
                    <a16:rowId xmlns:a16="http://schemas.microsoft.com/office/drawing/2014/main" val="10008"/>
                  </a:ext>
                </a:extLst>
              </a:tr>
              <a:tr h="254428">
                <a:tc>
                  <a:txBody>
                    <a:bodyPr/>
                    <a:lstStyle/>
                    <a:p>
                      <a:pPr algn="l">
                        <a:spcAft>
                          <a:spcPts val="0"/>
                        </a:spcAft>
                      </a:pPr>
                      <a:r>
                        <a:rPr lang="it-IT" sz="1400" dirty="0">
                          <a:solidFill>
                            <a:schemeClr val="tx2"/>
                          </a:solidFill>
                          <a:effectLst/>
                          <a:latin typeface="Arial Rounded MT Bold" panose="020F0704030504030204" pitchFamily="34" charset="0"/>
                          <a:ea typeface="Times New Roman"/>
                        </a:rPr>
                        <a:t>Consigliere </a:t>
                      </a:r>
                      <a:endParaRPr lang="en-US" sz="1400" dirty="0">
                        <a:solidFill>
                          <a:schemeClr val="tx2"/>
                        </a:solidFill>
                        <a:effectLst/>
                        <a:latin typeface="Arial Rounded MT Bold" panose="020F0704030504030204" pitchFamily="34" charset="0"/>
                        <a:ea typeface="Times New Roman"/>
                      </a:endParaRPr>
                    </a:p>
                  </a:txBody>
                  <a:tcPr marL="44450" marR="44450" marT="0" marB="0" anchor="b">
                    <a:lnL>
                      <a:noFill/>
                    </a:lnL>
                    <a:lnR>
                      <a:noFill/>
                    </a:lnR>
                    <a:lnT>
                      <a:noFill/>
                    </a:lnT>
                    <a:lnB>
                      <a:noFill/>
                    </a:lnB>
                  </a:tcPr>
                </a:tc>
                <a:tc>
                  <a:txBody>
                    <a:bodyPr/>
                    <a:lstStyle/>
                    <a:p>
                      <a:pPr algn="l">
                        <a:spcAft>
                          <a:spcPts val="0"/>
                        </a:spcAft>
                      </a:pPr>
                      <a:r>
                        <a:rPr lang="en-US" sz="1400" dirty="0">
                          <a:solidFill>
                            <a:schemeClr val="tx2"/>
                          </a:solidFill>
                          <a:effectLst/>
                          <a:latin typeface="Arial Rounded MT Bold" panose="020F0704030504030204" pitchFamily="34" charset="0"/>
                          <a:ea typeface="Times New Roman"/>
                        </a:rPr>
                        <a:t>ROBERTO REZZOLA</a:t>
                      </a:r>
                    </a:p>
                  </a:txBody>
                  <a:tcPr marL="44450" marR="44450" marT="0" marB="0" anchor="b">
                    <a:lnL>
                      <a:noFill/>
                    </a:lnL>
                    <a:lnR>
                      <a:noFill/>
                    </a:lnR>
                    <a:lnT>
                      <a:noFill/>
                    </a:lnT>
                    <a:lnB>
                      <a:noFill/>
                    </a:lnB>
                  </a:tcPr>
                </a:tc>
                <a:extLst>
                  <a:ext uri="{0D108BD9-81ED-4DB2-BD59-A6C34878D82A}">
                    <a16:rowId xmlns:a16="http://schemas.microsoft.com/office/drawing/2014/main" val="10009"/>
                  </a:ext>
                </a:extLst>
              </a:tr>
              <a:tr h="254428">
                <a:tc>
                  <a:txBody>
                    <a:bodyPr/>
                    <a:lstStyle/>
                    <a:p>
                      <a:pPr algn="l">
                        <a:spcAft>
                          <a:spcPts val="0"/>
                        </a:spcAft>
                      </a:pPr>
                      <a:r>
                        <a:rPr lang="it-IT" sz="1400" dirty="0">
                          <a:solidFill>
                            <a:schemeClr val="tx2"/>
                          </a:solidFill>
                          <a:effectLst/>
                          <a:latin typeface="Arial Rounded MT Bold" panose="020F0704030504030204" pitchFamily="34" charset="0"/>
                          <a:ea typeface="Times New Roman"/>
                        </a:rPr>
                        <a:t>Consigliere</a:t>
                      </a:r>
                      <a:endParaRPr lang="en-US" sz="1400" dirty="0">
                        <a:solidFill>
                          <a:schemeClr val="tx2"/>
                        </a:solidFill>
                        <a:effectLst/>
                        <a:latin typeface="Arial Rounded MT Bold" panose="020F0704030504030204" pitchFamily="34" charset="0"/>
                        <a:ea typeface="Times New Roman"/>
                      </a:endParaRPr>
                    </a:p>
                  </a:txBody>
                  <a:tcPr marL="44450" marR="44450" marT="0" marB="0" anchor="b">
                    <a:lnL>
                      <a:noFill/>
                    </a:lnL>
                    <a:lnR>
                      <a:noFill/>
                    </a:lnR>
                    <a:lnT>
                      <a:noFill/>
                    </a:lnT>
                    <a:lnB>
                      <a:noFill/>
                    </a:lnB>
                  </a:tcPr>
                </a:tc>
                <a:tc>
                  <a:txBody>
                    <a:bodyPr/>
                    <a:lstStyle/>
                    <a:p>
                      <a:pPr algn="l">
                        <a:spcAft>
                          <a:spcPts val="0"/>
                        </a:spcAft>
                      </a:pPr>
                      <a:r>
                        <a:rPr lang="it-IT" sz="1400" dirty="0">
                          <a:solidFill>
                            <a:schemeClr val="tx2"/>
                          </a:solidFill>
                          <a:effectLst/>
                          <a:latin typeface="Arial Rounded MT Bold" panose="020F0704030504030204" pitchFamily="34" charset="0"/>
                          <a:ea typeface="Times New Roman"/>
                        </a:rPr>
                        <a:t>STEFANO TORTELLA</a:t>
                      </a:r>
                    </a:p>
                  </a:txBody>
                  <a:tcPr marL="44450" marR="44450" marT="0" marB="0" anchor="b">
                    <a:lnL>
                      <a:noFill/>
                    </a:lnL>
                    <a:lnR>
                      <a:noFill/>
                    </a:lnR>
                    <a:lnT>
                      <a:noFill/>
                    </a:lnT>
                    <a:lnB>
                      <a:noFill/>
                    </a:lnB>
                  </a:tcPr>
                </a:tc>
                <a:extLst>
                  <a:ext uri="{0D108BD9-81ED-4DB2-BD59-A6C34878D82A}">
                    <a16:rowId xmlns:a16="http://schemas.microsoft.com/office/drawing/2014/main" val="10010"/>
                  </a:ext>
                </a:extLst>
              </a:tr>
              <a:tr h="254428">
                <a:tc>
                  <a:txBody>
                    <a:bodyPr/>
                    <a:lstStyle/>
                    <a:p>
                      <a:pPr algn="l">
                        <a:spcAft>
                          <a:spcPts val="0"/>
                        </a:spcAft>
                      </a:pPr>
                      <a:r>
                        <a:rPr lang="en-US" sz="1400" dirty="0">
                          <a:solidFill>
                            <a:schemeClr val="tx2"/>
                          </a:solidFill>
                          <a:effectLst/>
                          <a:latin typeface="Arial Rounded MT Bold" panose="020F0704030504030204" pitchFamily="34" charset="0"/>
                          <a:ea typeface="Times New Roman"/>
                        </a:rPr>
                        <a:t>Consigliere</a:t>
                      </a:r>
                    </a:p>
                  </a:txBody>
                  <a:tcPr marL="44450" marR="44450" marT="0" marB="0" anchor="b">
                    <a:lnL>
                      <a:noFill/>
                    </a:lnL>
                    <a:lnR>
                      <a:noFill/>
                    </a:lnR>
                    <a:lnT>
                      <a:noFill/>
                    </a:lnT>
                    <a:lnB>
                      <a:noFill/>
                    </a:lnB>
                  </a:tcPr>
                </a:tc>
                <a:tc>
                  <a:txBody>
                    <a:bodyPr/>
                    <a:lstStyle/>
                    <a:p>
                      <a:pPr algn="l">
                        <a:spcAft>
                          <a:spcPts val="0"/>
                        </a:spcAft>
                      </a:pPr>
                      <a:r>
                        <a:rPr lang="it-IT" sz="1400" dirty="0">
                          <a:solidFill>
                            <a:schemeClr val="tx2"/>
                          </a:solidFill>
                          <a:effectLst/>
                          <a:latin typeface="Arial Rounded MT Bold" panose="020F0704030504030204" pitchFamily="34" charset="0"/>
                          <a:ea typeface="Times New Roman"/>
                        </a:rPr>
                        <a:t>SILVIA VANOTTI</a:t>
                      </a:r>
                    </a:p>
                  </a:txBody>
                  <a:tcPr marL="44450" marR="44450" marT="0" marB="0" anchor="b">
                    <a:lnL>
                      <a:noFill/>
                    </a:lnL>
                    <a:lnR>
                      <a:noFill/>
                    </a:lnR>
                    <a:lnT>
                      <a:noFill/>
                    </a:lnT>
                    <a:lnB>
                      <a:noFill/>
                    </a:lnB>
                  </a:tcPr>
                </a:tc>
                <a:extLst>
                  <a:ext uri="{0D108BD9-81ED-4DB2-BD59-A6C34878D82A}">
                    <a16:rowId xmlns:a16="http://schemas.microsoft.com/office/drawing/2014/main" val="850848196"/>
                  </a:ext>
                </a:extLst>
              </a:tr>
            </a:tbl>
          </a:graphicData>
        </a:graphic>
      </p:graphicFrame>
      <p:pic>
        <p:nvPicPr>
          <p:cNvPr id="15" name="Immagine 14">
            <a:extLst>
              <a:ext uri="{FF2B5EF4-FFF2-40B4-BE49-F238E27FC236}">
                <a16:creationId xmlns:a16="http://schemas.microsoft.com/office/drawing/2014/main" id="{386C772C-3143-45A6-92DE-44731979688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6015" y="180161"/>
            <a:ext cx="2304256" cy="581102"/>
          </a:xfrm>
          <a:prstGeom prst="rect">
            <a:avLst/>
          </a:prstGeom>
        </p:spPr>
      </p:pic>
      <p:sp>
        <p:nvSpPr>
          <p:cNvPr id="3" name="Slide Number Placeholder 2">
            <a:extLst>
              <a:ext uri="{FF2B5EF4-FFF2-40B4-BE49-F238E27FC236}">
                <a16:creationId xmlns:a16="http://schemas.microsoft.com/office/drawing/2014/main" id="{C7217DDF-8E35-4846-901D-C61B61CFA003}"/>
              </a:ext>
            </a:extLst>
          </p:cNvPr>
          <p:cNvSpPr>
            <a:spLocks noGrp="1"/>
          </p:cNvSpPr>
          <p:nvPr>
            <p:ph type="sldNum" sz="quarter" idx="12"/>
          </p:nvPr>
        </p:nvSpPr>
        <p:spPr/>
        <p:txBody>
          <a:bodyPr/>
          <a:lstStyle/>
          <a:p>
            <a:fld id="{E7A41E1B-4F70-4964-A407-84C68BE8251C}" type="slidenum">
              <a:rPr lang="it-IT" smtClean="0"/>
              <a:t>3</a:t>
            </a:fld>
            <a:endParaRPr lang="it-IT"/>
          </a:p>
        </p:txBody>
      </p:sp>
      <p:sp>
        <p:nvSpPr>
          <p:cNvPr id="12" name="Segnaposto piè di pagina 2">
            <a:extLst>
              <a:ext uri="{FF2B5EF4-FFF2-40B4-BE49-F238E27FC236}">
                <a16:creationId xmlns:a16="http://schemas.microsoft.com/office/drawing/2014/main" id="{9FA859E2-A672-4625-AF86-F3881571D264}"/>
              </a:ext>
            </a:extLst>
          </p:cNvPr>
          <p:cNvSpPr txBox="1">
            <a:spLocks/>
          </p:cNvSpPr>
          <p:nvPr/>
        </p:nvSpPr>
        <p:spPr>
          <a:xfrm>
            <a:off x="1907704" y="6380140"/>
            <a:ext cx="5576961" cy="365125"/>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it-IT" dirty="0"/>
              <a:t>Ordine degli Ingegneri della provincia di Brescia - Assemblea Ordinaria – 13/12/2019 #preventivo2020</a:t>
            </a:r>
          </a:p>
        </p:txBody>
      </p:sp>
      <p:pic>
        <p:nvPicPr>
          <p:cNvPr id="13" name="Picture 12">
            <a:extLst>
              <a:ext uri="{FF2B5EF4-FFF2-40B4-BE49-F238E27FC236}">
                <a16:creationId xmlns:a16="http://schemas.microsoft.com/office/drawing/2014/main" id="{9096185E-7407-4381-BC7F-E936950D177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0572" y="116632"/>
            <a:ext cx="1614588" cy="112048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382648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C551EBD5-EAA9-4BC9-99B1-B979B680EF0C}"/>
              </a:ext>
            </a:extLst>
          </p:cNvPr>
          <p:cNvSpPr/>
          <p:nvPr/>
        </p:nvSpPr>
        <p:spPr>
          <a:xfrm>
            <a:off x="971600" y="1732584"/>
            <a:ext cx="7678257" cy="1815882"/>
          </a:xfrm>
          <a:prstGeom prst="rect">
            <a:avLst/>
          </a:prstGeom>
        </p:spPr>
        <p:txBody>
          <a:bodyPr wrap="square">
            <a:spAutoFit/>
          </a:bodyPr>
          <a:lstStyle/>
          <a:p>
            <a:pPr algn="just"/>
            <a:endParaRPr lang="it-IT" sz="2800" dirty="0">
              <a:solidFill>
                <a:schemeClr val="bg2">
                  <a:lumMod val="25000"/>
                </a:schemeClr>
              </a:solidFill>
              <a:latin typeface="Arial Rounded MT Bold" panose="020F0704030504030204" pitchFamily="34" charset="0"/>
            </a:endParaRPr>
          </a:p>
          <a:p>
            <a:pPr marL="214313" indent="-214313" algn="just">
              <a:buFont typeface="Arial" panose="020B0604020202020204" pitchFamily="34" charset="0"/>
              <a:buChar char="•"/>
            </a:pPr>
            <a:r>
              <a:rPr lang="it-IT" sz="2800" dirty="0">
                <a:solidFill>
                  <a:schemeClr val="bg2">
                    <a:lumMod val="25000"/>
                  </a:schemeClr>
                </a:solidFill>
                <a:latin typeface="Arial Rounded MT Bold" panose="020F0704030504030204" pitchFamily="34" charset="0"/>
              </a:rPr>
              <a:t>Promuovendo </a:t>
            </a:r>
            <a:r>
              <a:rPr lang="it-IT" sz="2800" u="sng" cap="small" dirty="0">
                <a:solidFill>
                  <a:srgbClr val="FF0000"/>
                </a:solidFill>
                <a:effectLst>
                  <a:outerShdw blurRad="38100" dist="38100" dir="2700000" algn="tl">
                    <a:srgbClr val="000000">
                      <a:alpha val="43137"/>
                    </a:srgbClr>
                  </a:outerShdw>
                </a:effectLst>
                <a:latin typeface="Arial Rounded MT Bold" panose="020F0704030504030204" pitchFamily="34" charset="0"/>
              </a:rPr>
              <a:t>legami</a:t>
            </a:r>
            <a:r>
              <a:rPr lang="it-IT" sz="2800" dirty="0">
                <a:solidFill>
                  <a:schemeClr val="accent1"/>
                </a:solidFill>
                <a:latin typeface="Arial Rounded MT Bold" panose="020F0704030504030204" pitchFamily="34" charset="0"/>
              </a:rPr>
              <a:t> </a:t>
            </a:r>
            <a:r>
              <a:rPr lang="it-IT" sz="2800" dirty="0">
                <a:solidFill>
                  <a:schemeClr val="bg2">
                    <a:lumMod val="25000"/>
                  </a:schemeClr>
                </a:solidFill>
                <a:latin typeface="Arial Rounded MT Bold" panose="020F0704030504030204" pitchFamily="34" charset="0"/>
              </a:rPr>
              <a:t>strutturati, </a:t>
            </a:r>
            <a:r>
              <a:rPr lang="it-IT" sz="2800" u="sng" cap="small" dirty="0">
                <a:solidFill>
                  <a:srgbClr val="FF0000"/>
                </a:solidFill>
                <a:effectLst>
                  <a:outerShdw blurRad="38100" dist="38100" dir="2700000" algn="tl">
                    <a:srgbClr val="000000">
                      <a:alpha val="43137"/>
                    </a:srgbClr>
                  </a:outerShdw>
                </a:effectLst>
                <a:latin typeface="Arial Rounded MT Bold" panose="020F0704030504030204" pitchFamily="34" charset="0"/>
              </a:rPr>
              <a:t>sinergie</a:t>
            </a:r>
            <a:r>
              <a:rPr lang="it-IT" sz="2800" dirty="0">
                <a:solidFill>
                  <a:schemeClr val="accent1"/>
                </a:solidFill>
                <a:latin typeface="Arial Rounded MT Bold" panose="020F0704030504030204" pitchFamily="34" charset="0"/>
              </a:rPr>
              <a:t> </a:t>
            </a:r>
            <a:r>
              <a:rPr lang="it-IT" sz="2800" dirty="0">
                <a:solidFill>
                  <a:schemeClr val="bg2">
                    <a:lumMod val="25000"/>
                  </a:schemeClr>
                </a:solidFill>
                <a:latin typeface="Arial Rounded MT Bold" panose="020F0704030504030204" pitchFamily="34" charset="0"/>
              </a:rPr>
              <a:t>e programmi di </a:t>
            </a:r>
            <a:r>
              <a:rPr lang="it-IT" sz="2800" u="sng" cap="small" dirty="0">
                <a:solidFill>
                  <a:srgbClr val="FF0000"/>
                </a:solidFill>
                <a:effectLst>
                  <a:outerShdw blurRad="38100" dist="38100" dir="2700000" algn="tl">
                    <a:srgbClr val="000000">
                      <a:alpha val="43137"/>
                    </a:srgbClr>
                  </a:outerShdw>
                </a:effectLst>
                <a:latin typeface="Arial Rounded MT Bold" panose="020F0704030504030204" pitchFamily="34" charset="0"/>
              </a:rPr>
              <a:t>cooperazione</a:t>
            </a:r>
            <a:r>
              <a:rPr lang="it-IT" sz="2800" dirty="0">
                <a:solidFill>
                  <a:schemeClr val="accent1"/>
                </a:solidFill>
                <a:latin typeface="Arial Rounded MT Bold" panose="020F0704030504030204" pitchFamily="34" charset="0"/>
              </a:rPr>
              <a:t> </a:t>
            </a:r>
            <a:r>
              <a:rPr lang="it-IT" sz="2800" dirty="0">
                <a:solidFill>
                  <a:schemeClr val="bg2">
                    <a:lumMod val="25000"/>
                  </a:schemeClr>
                </a:solidFill>
                <a:latin typeface="Arial Rounded MT Bold" panose="020F0704030504030204" pitchFamily="34" charset="0"/>
              </a:rPr>
              <a:t>con</a:t>
            </a:r>
            <a:r>
              <a:rPr lang="it-IT" sz="2800" dirty="0">
                <a:solidFill>
                  <a:schemeClr val="accent1"/>
                </a:solidFill>
                <a:latin typeface="Arial Rounded MT Bold" panose="020F0704030504030204" pitchFamily="34" charset="0"/>
              </a:rPr>
              <a:t> </a:t>
            </a:r>
            <a:r>
              <a:rPr lang="it-IT" sz="2800" u="sng" cap="small" dirty="0">
                <a:solidFill>
                  <a:srgbClr val="FF0000"/>
                </a:solidFill>
                <a:effectLst>
                  <a:outerShdw blurRad="38100" dist="38100" dir="2700000" algn="tl">
                    <a:srgbClr val="000000">
                      <a:alpha val="43137"/>
                    </a:srgbClr>
                  </a:outerShdw>
                </a:effectLst>
                <a:latin typeface="Arial Rounded MT Bold" panose="020F0704030504030204" pitchFamily="34" charset="0"/>
              </a:rPr>
              <a:t>realtà istituzionali</a:t>
            </a:r>
          </a:p>
        </p:txBody>
      </p:sp>
      <p:pic>
        <p:nvPicPr>
          <p:cNvPr id="6" name="Immagine 5">
            <a:extLst>
              <a:ext uri="{FF2B5EF4-FFF2-40B4-BE49-F238E27FC236}">
                <a16:creationId xmlns:a16="http://schemas.microsoft.com/office/drawing/2014/main" id="{00904052-C0C2-4EBC-8FC4-5845DBA8504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66834" y="4497831"/>
            <a:ext cx="2170474" cy="1756618"/>
          </a:xfrm>
          <a:prstGeom prst="rect">
            <a:avLst/>
          </a:prstGeom>
        </p:spPr>
      </p:pic>
      <p:sp>
        <p:nvSpPr>
          <p:cNvPr id="4" name="Rettangolo 3">
            <a:extLst>
              <a:ext uri="{FF2B5EF4-FFF2-40B4-BE49-F238E27FC236}">
                <a16:creationId xmlns:a16="http://schemas.microsoft.com/office/drawing/2014/main" id="{66D8B83E-937A-4090-88F4-3AF27B64389E}"/>
              </a:ext>
            </a:extLst>
          </p:cNvPr>
          <p:cNvSpPr/>
          <p:nvPr/>
        </p:nvSpPr>
        <p:spPr>
          <a:xfrm>
            <a:off x="443404" y="890052"/>
            <a:ext cx="8044773" cy="1138773"/>
          </a:xfrm>
          <a:prstGeom prst="rect">
            <a:avLst/>
          </a:prstGeom>
        </p:spPr>
        <p:txBody>
          <a:bodyPr wrap="square">
            <a:spAutoFit/>
          </a:bodyPr>
          <a:lstStyle/>
          <a:p>
            <a:pPr algn="ctr"/>
            <a:r>
              <a:rPr lang="it-IT" sz="2800" u="sng" cap="small" dirty="0">
                <a:solidFill>
                  <a:schemeClr val="bg2">
                    <a:lumMod val="25000"/>
                  </a:schemeClr>
                </a:solidFill>
                <a:effectLst>
                  <a:outerShdw blurRad="38100" dist="38100" dir="2700000" algn="tl">
                    <a:srgbClr val="000000">
                      <a:alpha val="43137"/>
                    </a:srgbClr>
                  </a:outerShdw>
                </a:effectLst>
                <a:latin typeface="Arial Rounded MT Bold" panose="020F0704030504030204" pitchFamily="34" charset="0"/>
              </a:rPr>
              <a:t>Raggiungendo gli obiettivi 2018: </a:t>
            </a:r>
          </a:p>
          <a:p>
            <a:pPr algn="ctr"/>
            <a:r>
              <a:rPr lang="it-IT" sz="2400" dirty="0">
                <a:solidFill>
                  <a:schemeClr val="accent1">
                    <a:lumMod val="50000"/>
                  </a:schemeClr>
                </a:solidFill>
                <a:latin typeface="Arial Rounded MT Bold" panose="020F0704030504030204" pitchFamily="34" charset="0"/>
              </a:rPr>
              <a:t>Abbiamo valorizzato il ruolo dell’ingegnere </a:t>
            </a:r>
          </a:p>
          <a:p>
            <a:pPr algn="ctr"/>
            <a:r>
              <a:rPr lang="it-IT" sz="1600" dirty="0">
                <a:solidFill>
                  <a:schemeClr val="accent1">
                    <a:lumMod val="50000"/>
                  </a:schemeClr>
                </a:solidFill>
                <a:latin typeface="Arial Rounded MT Bold" panose="020F0704030504030204" pitchFamily="34" charset="0"/>
              </a:rPr>
              <a:t>nei processi di innovazione e crescita competitiva</a:t>
            </a:r>
          </a:p>
        </p:txBody>
      </p:sp>
      <p:sp>
        <p:nvSpPr>
          <p:cNvPr id="5" name="Rettangolo 4">
            <a:extLst>
              <a:ext uri="{FF2B5EF4-FFF2-40B4-BE49-F238E27FC236}">
                <a16:creationId xmlns:a16="http://schemas.microsoft.com/office/drawing/2014/main" id="{E84B51BB-8730-4194-B263-6D37F2405001}"/>
              </a:ext>
            </a:extLst>
          </p:cNvPr>
          <p:cNvSpPr/>
          <p:nvPr/>
        </p:nvSpPr>
        <p:spPr>
          <a:xfrm>
            <a:off x="971600" y="3881256"/>
            <a:ext cx="7859106" cy="954107"/>
          </a:xfrm>
          <a:prstGeom prst="rect">
            <a:avLst/>
          </a:prstGeom>
        </p:spPr>
        <p:txBody>
          <a:bodyPr wrap="square">
            <a:spAutoFit/>
          </a:bodyPr>
          <a:lstStyle/>
          <a:p>
            <a:pPr marL="214313" indent="-214313" algn="just">
              <a:buFont typeface="Arial" panose="020B0604020202020204" pitchFamily="34" charset="0"/>
              <a:buChar char="•"/>
            </a:pPr>
            <a:r>
              <a:rPr lang="it-IT" sz="2800" dirty="0">
                <a:solidFill>
                  <a:schemeClr val="bg2">
                    <a:lumMod val="25000"/>
                  </a:schemeClr>
                </a:solidFill>
                <a:latin typeface="Arial Rounded MT Bold" panose="020F0704030504030204" pitchFamily="34" charset="0"/>
              </a:rPr>
              <a:t>Erogando formazione in tema di </a:t>
            </a:r>
            <a:r>
              <a:rPr lang="it-IT" sz="2800" u="sng" cap="small" dirty="0">
                <a:solidFill>
                  <a:srgbClr val="FF0000"/>
                </a:solidFill>
                <a:effectLst>
                  <a:outerShdw blurRad="38100" dist="38100" dir="2700000" algn="tl">
                    <a:srgbClr val="000000">
                      <a:alpha val="43137"/>
                    </a:srgbClr>
                  </a:outerShdw>
                </a:effectLst>
                <a:latin typeface="Arial Rounded MT Bold" panose="020F0704030504030204" pitchFamily="34" charset="0"/>
              </a:rPr>
              <a:t>promozione e gestione dell’innovazione</a:t>
            </a:r>
            <a:r>
              <a:rPr lang="it-IT" sz="2800" dirty="0">
                <a:solidFill>
                  <a:schemeClr val="accent1"/>
                </a:solidFill>
                <a:latin typeface="Arial Rounded MT Bold" panose="020F0704030504030204" pitchFamily="34" charset="0"/>
              </a:rPr>
              <a:t>.</a:t>
            </a:r>
          </a:p>
        </p:txBody>
      </p:sp>
      <p:pic>
        <p:nvPicPr>
          <p:cNvPr id="9" name="Immagine 14">
            <a:extLst>
              <a:ext uri="{FF2B5EF4-FFF2-40B4-BE49-F238E27FC236}">
                <a16:creationId xmlns:a16="http://schemas.microsoft.com/office/drawing/2014/main" id="{9712332A-4C47-4992-946A-E7F0E7AE0F7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6015" y="180161"/>
            <a:ext cx="2304256" cy="581102"/>
          </a:xfrm>
          <a:prstGeom prst="rect">
            <a:avLst/>
          </a:prstGeom>
        </p:spPr>
      </p:pic>
      <p:sp>
        <p:nvSpPr>
          <p:cNvPr id="7" name="Slide Number Placeholder 6">
            <a:extLst>
              <a:ext uri="{FF2B5EF4-FFF2-40B4-BE49-F238E27FC236}">
                <a16:creationId xmlns:a16="http://schemas.microsoft.com/office/drawing/2014/main" id="{780C2988-C3C9-43F0-8C5D-8F1379ECA814}"/>
              </a:ext>
            </a:extLst>
          </p:cNvPr>
          <p:cNvSpPr>
            <a:spLocks noGrp="1"/>
          </p:cNvSpPr>
          <p:nvPr>
            <p:ph type="sldNum" sz="quarter" idx="12"/>
          </p:nvPr>
        </p:nvSpPr>
        <p:spPr/>
        <p:txBody>
          <a:bodyPr/>
          <a:lstStyle/>
          <a:p>
            <a:fld id="{E7A41E1B-4F70-4964-A407-84C68BE8251C}" type="slidenum">
              <a:rPr lang="it-IT" smtClean="0"/>
              <a:t>4</a:t>
            </a:fld>
            <a:endParaRPr lang="it-IT"/>
          </a:p>
        </p:txBody>
      </p:sp>
      <p:sp>
        <p:nvSpPr>
          <p:cNvPr id="11" name="Segnaposto piè di pagina 2">
            <a:extLst>
              <a:ext uri="{FF2B5EF4-FFF2-40B4-BE49-F238E27FC236}">
                <a16:creationId xmlns:a16="http://schemas.microsoft.com/office/drawing/2014/main" id="{1297E8FC-4F16-4E11-8BDF-621C878988AD}"/>
              </a:ext>
            </a:extLst>
          </p:cNvPr>
          <p:cNvSpPr txBox="1">
            <a:spLocks/>
          </p:cNvSpPr>
          <p:nvPr/>
        </p:nvSpPr>
        <p:spPr>
          <a:xfrm>
            <a:off x="1907704" y="6448251"/>
            <a:ext cx="5576961" cy="365125"/>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it-IT" dirty="0"/>
              <a:t>Ordine degli Ingegneri della provincia di Brescia - Assemblea Ordinaria – 13/12/2019 #preventivo2020</a:t>
            </a:r>
          </a:p>
        </p:txBody>
      </p:sp>
      <p:pic>
        <p:nvPicPr>
          <p:cNvPr id="12" name="Picture 11">
            <a:extLst>
              <a:ext uri="{FF2B5EF4-FFF2-40B4-BE49-F238E27FC236}">
                <a16:creationId xmlns:a16="http://schemas.microsoft.com/office/drawing/2014/main" id="{2CCDAAF5-FD29-4E8A-964A-E51FAC7D61C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440572" y="80149"/>
            <a:ext cx="1614588" cy="112048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696054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66D8B83E-937A-4090-88F4-3AF27B64389E}"/>
              </a:ext>
            </a:extLst>
          </p:cNvPr>
          <p:cNvSpPr/>
          <p:nvPr/>
        </p:nvSpPr>
        <p:spPr>
          <a:xfrm>
            <a:off x="432574" y="969447"/>
            <a:ext cx="7052091" cy="1261884"/>
          </a:xfrm>
          <a:prstGeom prst="rect">
            <a:avLst/>
          </a:prstGeom>
        </p:spPr>
        <p:txBody>
          <a:bodyPr wrap="square">
            <a:spAutoFit/>
          </a:bodyPr>
          <a:lstStyle/>
          <a:p>
            <a:pPr algn="ctr"/>
            <a:r>
              <a:rPr lang="it-IT" sz="3200" u="sng" cap="small" dirty="0">
                <a:solidFill>
                  <a:schemeClr val="accent6">
                    <a:lumMod val="75000"/>
                  </a:schemeClr>
                </a:solidFill>
                <a:effectLst>
                  <a:outerShdw blurRad="38100" dist="38100" dir="2700000" algn="tl">
                    <a:srgbClr val="000000">
                      <a:alpha val="43137"/>
                    </a:srgbClr>
                  </a:outerShdw>
                </a:effectLst>
                <a:latin typeface="Arial Rounded MT Bold" panose="020F0704030504030204" pitchFamily="34" charset="0"/>
              </a:rPr>
              <a:t>Raggiungendo gli obiettivi 2019</a:t>
            </a:r>
          </a:p>
          <a:p>
            <a:pPr algn="ctr"/>
            <a:r>
              <a:rPr lang="it-IT" sz="1600" dirty="0">
                <a:solidFill>
                  <a:schemeClr val="accent1">
                    <a:lumMod val="75000"/>
                  </a:schemeClr>
                </a:solidFill>
                <a:latin typeface="Arial Rounded MT Bold" panose="020F0704030504030204" pitchFamily="34" charset="0"/>
              </a:rPr>
              <a:t>Abbiamo valorizzato il ruolo dell’ingegnere e </a:t>
            </a:r>
            <a:r>
              <a:rPr lang="it-IT" sz="2800" u="sng" cap="small" dirty="0">
                <a:solidFill>
                  <a:schemeClr val="accent1">
                    <a:lumMod val="75000"/>
                  </a:schemeClr>
                </a:solidFill>
                <a:effectLst>
                  <a:outerShdw blurRad="38100" dist="38100" dir="2700000" algn="tl">
                    <a:srgbClr val="000000">
                      <a:alpha val="43137"/>
                    </a:srgbClr>
                  </a:outerShdw>
                </a:effectLst>
                <a:latin typeface="Arial Rounded MT Bold" panose="020F0704030504030204" pitchFamily="34" charset="0"/>
              </a:rPr>
              <a:t>facendo rete </a:t>
            </a:r>
            <a:r>
              <a:rPr lang="it-IT" sz="1600" dirty="0">
                <a:solidFill>
                  <a:schemeClr val="accent1">
                    <a:lumMod val="75000"/>
                  </a:schemeClr>
                </a:solidFill>
                <a:latin typeface="Arial Rounded MT Bold" panose="020F0704030504030204" pitchFamily="34" charset="0"/>
              </a:rPr>
              <a:t>per rendere protagonisti e competitivi gli ingegneri.</a:t>
            </a:r>
          </a:p>
        </p:txBody>
      </p:sp>
      <p:sp>
        <p:nvSpPr>
          <p:cNvPr id="7" name="Rettangolo 6"/>
          <p:cNvSpPr/>
          <p:nvPr/>
        </p:nvSpPr>
        <p:spPr>
          <a:xfrm>
            <a:off x="359520" y="2505832"/>
            <a:ext cx="8527904" cy="3583673"/>
          </a:xfrm>
          <a:prstGeom prst="rect">
            <a:avLst/>
          </a:prstGeom>
        </p:spPr>
        <p:txBody>
          <a:bodyPr wrap="square">
            <a:spAutoFit/>
          </a:bodyPr>
          <a:lstStyle/>
          <a:p>
            <a:pPr>
              <a:lnSpc>
                <a:spcPct val="107000"/>
              </a:lnSpc>
              <a:spcAft>
                <a:spcPts val="600"/>
              </a:spcAft>
            </a:pPr>
            <a:r>
              <a:rPr lang="it-IT" dirty="0">
                <a:latin typeface="Arial Rounded MT Bold" panose="020F0704030504030204" pitchFamily="34" charset="0"/>
                <a:ea typeface="Calibri" panose="020F0502020204030204" pitchFamily="34" charset="0"/>
                <a:cs typeface="Times New Roman" panose="02020603050405020304" pitchFamily="18" charset="0"/>
              </a:rPr>
              <a:t> Attraverso la </a:t>
            </a:r>
            <a:r>
              <a:rPr lang="it-IT" sz="2800" dirty="0">
                <a:effectLst>
                  <a:outerShdw blurRad="38100" dist="38100" dir="2700000" algn="tl">
                    <a:srgbClr val="000000">
                      <a:alpha val="43137"/>
                    </a:srgbClr>
                  </a:outerShdw>
                </a:effectLst>
                <a:latin typeface="Arial Rounded MT Bold" panose="020F0704030504030204" pitchFamily="34" charset="0"/>
                <a:ea typeface="Calibri" panose="020F0502020204030204" pitchFamily="34" charset="0"/>
                <a:cs typeface="Times New Roman" panose="02020603050405020304" pitchFamily="18" charset="0"/>
              </a:rPr>
              <a:t>cooperazione</a:t>
            </a:r>
            <a:r>
              <a:rPr lang="it-IT" sz="2800" dirty="0">
                <a:latin typeface="Arial Rounded MT Bold" panose="020F0704030504030204" pitchFamily="34" charset="0"/>
                <a:ea typeface="Calibri" panose="020F0502020204030204" pitchFamily="34" charset="0"/>
                <a:cs typeface="Times New Roman" panose="02020603050405020304" pitchFamily="18" charset="0"/>
              </a:rPr>
              <a:t> con le realtà istituzionali </a:t>
            </a:r>
            <a:r>
              <a:rPr lang="it-IT" dirty="0">
                <a:latin typeface="Arial Rounded MT Bold" panose="020F0704030504030204" pitchFamily="34" charset="0"/>
                <a:ea typeface="Calibri" panose="020F0502020204030204" pitchFamily="34" charset="0"/>
                <a:cs typeface="Times New Roman" panose="02020603050405020304" pitchFamily="18" charset="0"/>
              </a:rPr>
              <a:t>che si è già concretizzata e verrà ampliata con:</a:t>
            </a:r>
          </a:p>
          <a:p>
            <a:pPr marL="285750" indent="-285750" algn="just">
              <a:lnSpc>
                <a:spcPct val="107000"/>
              </a:lnSpc>
              <a:spcAft>
                <a:spcPts val="600"/>
              </a:spcAft>
              <a:buFont typeface="Wingdings" panose="05000000000000000000" pitchFamily="2" charset="2"/>
              <a:buChar char="ü"/>
            </a:pPr>
            <a:r>
              <a:rPr lang="it-IT" sz="2000" u="sng" cap="small" dirty="0">
                <a:solidFill>
                  <a:schemeClr val="bg2">
                    <a:lumMod val="25000"/>
                  </a:schemeClr>
                </a:solidFill>
                <a:effectLst>
                  <a:outerShdw blurRad="38100" dist="38100" dir="2700000" algn="tl">
                    <a:srgbClr val="000000">
                      <a:alpha val="43137"/>
                    </a:srgbClr>
                  </a:outerShdw>
                </a:effectLst>
                <a:latin typeface="Arial Rounded MT Bold" panose="020F0704030504030204" pitchFamily="34" charset="0"/>
              </a:rPr>
              <a:t>L’Università degli studi di Brescia e CSMT</a:t>
            </a:r>
          </a:p>
          <a:p>
            <a:pPr marL="285750" indent="-285750" algn="just">
              <a:lnSpc>
                <a:spcPct val="107000"/>
              </a:lnSpc>
              <a:spcAft>
                <a:spcPts val="600"/>
              </a:spcAft>
              <a:buFont typeface="Wingdings" panose="05000000000000000000" pitchFamily="2" charset="2"/>
              <a:buChar char="ü"/>
            </a:pPr>
            <a:r>
              <a:rPr lang="it-IT" dirty="0">
                <a:latin typeface="Arial Rounded MT Bold" panose="020F0704030504030204" pitchFamily="34" charset="0"/>
                <a:ea typeface="Calibri" panose="020F0502020204030204" pitchFamily="34" charset="0"/>
                <a:cs typeface="Times New Roman" panose="02020603050405020304" pitchFamily="18" charset="0"/>
              </a:rPr>
              <a:t>Il </a:t>
            </a:r>
            <a:r>
              <a:rPr lang="it-IT" sz="2000" u="sng" cap="small" dirty="0">
                <a:solidFill>
                  <a:schemeClr val="bg2">
                    <a:lumMod val="25000"/>
                  </a:schemeClr>
                </a:solidFill>
                <a:effectLst>
                  <a:outerShdw blurRad="38100" dist="38100" dir="2700000" algn="tl">
                    <a:srgbClr val="000000">
                      <a:alpha val="43137"/>
                    </a:srgbClr>
                  </a:outerShdw>
                </a:effectLst>
                <a:latin typeface="Arial Rounded MT Bold" panose="020F0704030504030204" pitchFamily="34" charset="0"/>
              </a:rPr>
              <a:t>Comune di Brescia</a:t>
            </a:r>
            <a:r>
              <a:rPr lang="it-IT" dirty="0">
                <a:latin typeface="Arial Rounded MT Bold" panose="020F0704030504030204" pitchFamily="34" charset="0"/>
                <a:ea typeface="Calibri" panose="020F0502020204030204" pitchFamily="34" charset="0"/>
                <a:cs typeface="Times New Roman" panose="02020603050405020304" pitchFamily="18" charset="0"/>
              </a:rPr>
              <a:t>;</a:t>
            </a:r>
          </a:p>
          <a:p>
            <a:pPr marL="285750" indent="-285750" algn="just">
              <a:lnSpc>
                <a:spcPct val="107000"/>
              </a:lnSpc>
              <a:spcAft>
                <a:spcPts val="600"/>
              </a:spcAft>
              <a:buFont typeface="Wingdings" panose="05000000000000000000" pitchFamily="2" charset="2"/>
              <a:buChar char="ü"/>
            </a:pPr>
            <a:r>
              <a:rPr lang="it-IT" sz="2000" u="sng" cap="small" dirty="0">
                <a:solidFill>
                  <a:schemeClr val="bg2">
                    <a:lumMod val="25000"/>
                  </a:schemeClr>
                </a:solidFill>
                <a:effectLst>
                  <a:outerShdw blurRad="38100" dist="38100" dir="2700000" algn="tl">
                    <a:srgbClr val="000000">
                      <a:alpha val="43137"/>
                    </a:srgbClr>
                  </a:outerShdw>
                </a:effectLst>
                <a:latin typeface="Arial Rounded MT Bold" panose="020F0704030504030204" pitchFamily="34" charset="0"/>
              </a:rPr>
              <a:t>ATS e INAIL</a:t>
            </a:r>
            <a:r>
              <a:rPr lang="it-IT" dirty="0">
                <a:latin typeface="Arial Rounded MT Bold" panose="020F0704030504030204" pitchFamily="34" charset="0"/>
                <a:ea typeface="Calibri" panose="020F0502020204030204" pitchFamily="34" charset="0"/>
                <a:cs typeface="Times New Roman" panose="02020603050405020304" pitchFamily="18" charset="0"/>
              </a:rPr>
              <a:t>;</a:t>
            </a:r>
          </a:p>
          <a:p>
            <a:pPr marL="285750" indent="-285750" algn="just">
              <a:lnSpc>
                <a:spcPct val="107000"/>
              </a:lnSpc>
              <a:spcAft>
                <a:spcPts val="600"/>
              </a:spcAft>
              <a:buFont typeface="Wingdings" panose="05000000000000000000" pitchFamily="2" charset="2"/>
              <a:buChar char="ü"/>
            </a:pPr>
            <a:r>
              <a:rPr lang="it-IT" dirty="0">
                <a:latin typeface="Arial Rounded MT Bold" panose="020F0704030504030204" pitchFamily="34" charset="0"/>
                <a:ea typeface="Calibri" panose="020F0502020204030204" pitchFamily="34" charset="0"/>
                <a:cs typeface="Times New Roman" panose="02020603050405020304" pitchFamily="18" charset="0"/>
              </a:rPr>
              <a:t>La filiera edilizia, attraverso il progetto innovativo di </a:t>
            </a:r>
            <a:r>
              <a:rPr lang="it-IT" sz="2000" u="sng" cap="small" dirty="0">
                <a:solidFill>
                  <a:schemeClr val="bg2">
                    <a:lumMod val="25000"/>
                  </a:schemeClr>
                </a:solidFill>
                <a:effectLst>
                  <a:outerShdw blurRad="38100" dist="38100" dir="2700000" algn="tl">
                    <a:srgbClr val="000000">
                      <a:alpha val="43137"/>
                    </a:srgbClr>
                  </a:outerShdw>
                </a:effectLst>
                <a:latin typeface="Arial Rounded MT Bold" panose="020F0704030504030204" pitchFamily="34" charset="0"/>
              </a:rPr>
              <a:t>CAMPUS EDILIZIA</a:t>
            </a:r>
            <a:r>
              <a:rPr lang="it-IT" dirty="0">
                <a:latin typeface="Arial Rounded MT Bold" panose="020F0704030504030204" pitchFamily="34" charset="0"/>
                <a:ea typeface="Calibri" panose="020F0502020204030204" pitchFamily="34" charset="0"/>
                <a:cs typeface="Times New Roman" panose="02020603050405020304" pitchFamily="18" charset="0"/>
              </a:rPr>
              <a:t>;</a:t>
            </a:r>
          </a:p>
          <a:p>
            <a:pPr marL="285750" indent="-285750" algn="just">
              <a:lnSpc>
                <a:spcPct val="107000"/>
              </a:lnSpc>
              <a:spcAft>
                <a:spcPts val="600"/>
              </a:spcAft>
              <a:buFont typeface="Wingdings" panose="05000000000000000000" pitchFamily="2" charset="2"/>
              <a:buChar char="ü"/>
            </a:pPr>
            <a:r>
              <a:rPr lang="it-IT" sz="2000" u="sng" cap="small" dirty="0">
                <a:solidFill>
                  <a:schemeClr val="bg2">
                    <a:lumMod val="25000"/>
                  </a:schemeClr>
                </a:solidFill>
                <a:effectLst>
                  <a:outerShdw blurRad="38100" dist="38100" dir="2700000" algn="tl">
                    <a:srgbClr val="000000">
                      <a:alpha val="43137"/>
                    </a:srgbClr>
                  </a:outerShdw>
                </a:effectLst>
                <a:latin typeface="Arial Rounded MT Bold" panose="020F0704030504030204" pitchFamily="34" charset="0"/>
              </a:rPr>
              <a:t>Associazione Industriale Bresciana</a:t>
            </a:r>
            <a:r>
              <a:rPr lang="it-IT" dirty="0">
                <a:latin typeface="Arial Rounded MT Bold" panose="020F0704030504030204" pitchFamily="34" charset="0"/>
                <a:ea typeface="Calibri" panose="020F0502020204030204" pitchFamily="34" charset="0"/>
                <a:cs typeface="Times New Roman" panose="02020603050405020304" pitchFamily="18" charset="0"/>
              </a:rPr>
              <a:t>;</a:t>
            </a:r>
          </a:p>
          <a:p>
            <a:pPr algn="just">
              <a:lnSpc>
                <a:spcPct val="107000"/>
              </a:lnSpc>
            </a:pPr>
            <a:endParaRPr lang="it-IT" dirty="0">
              <a:latin typeface="Calibri" panose="020F0502020204030204" pitchFamily="34" charset="0"/>
              <a:ea typeface="Calibri" panose="020F0502020204030204" pitchFamily="34" charset="0"/>
              <a:cs typeface="Times New Roman" panose="02020603050405020304" pitchFamily="18" charset="0"/>
            </a:endParaRPr>
          </a:p>
        </p:txBody>
      </p:sp>
      <p:pic>
        <p:nvPicPr>
          <p:cNvPr id="5" name="Immagine 14">
            <a:extLst>
              <a:ext uri="{FF2B5EF4-FFF2-40B4-BE49-F238E27FC236}">
                <a16:creationId xmlns:a16="http://schemas.microsoft.com/office/drawing/2014/main" id="{60CEFDBD-7C19-4717-8F04-661B8568CC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6015" y="180161"/>
            <a:ext cx="2304256" cy="581102"/>
          </a:xfrm>
          <a:prstGeom prst="rect">
            <a:avLst/>
          </a:prstGeom>
        </p:spPr>
      </p:pic>
      <p:sp>
        <p:nvSpPr>
          <p:cNvPr id="2" name="Slide Number Placeholder 1">
            <a:extLst>
              <a:ext uri="{FF2B5EF4-FFF2-40B4-BE49-F238E27FC236}">
                <a16:creationId xmlns:a16="http://schemas.microsoft.com/office/drawing/2014/main" id="{1588460E-82E4-4A00-870D-DFBCA738A455}"/>
              </a:ext>
            </a:extLst>
          </p:cNvPr>
          <p:cNvSpPr>
            <a:spLocks noGrp="1"/>
          </p:cNvSpPr>
          <p:nvPr>
            <p:ph type="sldNum" sz="quarter" idx="12"/>
          </p:nvPr>
        </p:nvSpPr>
        <p:spPr/>
        <p:txBody>
          <a:bodyPr/>
          <a:lstStyle/>
          <a:p>
            <a:fld id="{E7A41E1B-4F70-4964-A407-84C68BE8251C}" type="slidenum">
              <a:rPr lang="it-IT" smtClean="0"/>
              <a:t>5</a:t>
            </a:fld>
            <a:endParaRPr lang="it-IT"/>
          </a:p>
        </p:txBody>
      </p:sp>
      <p:sp>
        <p:nvSpPr>
          <p:cNvPr id="8" name="Segnaposto piè di pagina 2">
            <a:extLst>
              <a:ext uri="{FF2B5EF4-FFF2-40B4-BE49-F238E27FC236}">
                <a16:creationId xmlns:a16="http://schemas.microsoft.com/office/drawing/2014/main" id="{F535C767-BD4F-40AE-8B65-30EA104F8496}"/>
              </a:ext>
            </a:extLst>
          </p:cNvPr>
          <p:cNvSpPr txBox="1">
            <a:spLocks/>
          </p:cNvSpPr>
          <p:nvPr/>
        </p:nvSpPr>
        <p:spPr>
          <a:xfrm>
            <a:off x="1907704" y="6448251"/>
            <a:ext cx="5576961" cy="365125"/>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it-IT" dirty="0"/>
              <a:t>Ordine degli Ingegneri della provincia di Brescia - Assemblea Ordinaria – 13/12/2019 #preventivo2020</a:t>
            </a:r>
          </a:p>
        </p:txBody>
      </p:sp>
      <p:pic>
        <p:nvPicPr>
          <p:cNvPr id="10" name="Picture 9">
            <a:extLst>
              <a:ext uri="{FF2B5EF4-FFF2-40B4-BE49-F238E27FC236}">
                <a16:creationId xmlns:a16="http://schemas.microsoft.com/office/drawing/2014/main" id="{38B67958-5751-4E6D-A872-19AD81599B8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0572" y="80149"/>
            <a:ext cx="1614588" cy="112048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920047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67544" y="3737093"/>
            <a:ext cx="8052239" cy="2033955"/>
          </a:xfrm>
          <a:prstGeom prst="rect">
            <a:avLst/>
          </a:prstGeom>
        </p:spPr>
        <p:txBody>
          <a:bodyPr wrap="square">
            <a:spAutoFit/>
          </a:bodyPr>
          <a:lstStyle/>
          <a:p>
            <a:pPr marL="342900">
              <a:lnSpc>
                <a:spcPct val="107000"/>
              </a:lnSpc>
            </a:pPr>
            <a:endParaRPr lang="it-IT" sz="900" dirty="0">
              <a:latin typeface="Calibri" panose="020F0502020204030204" pitchFamily="34" charset="0"/>
              <a:ea typeface="Calibri" panose="020F0502020204030204" pitchFamily="34" charset="0"/>
              <a:cs typeface="Times New Roman" panose="02020603050405020304" pitchFamily="18" charset="0"/>
            </a:endParaRPr>
          </a:p>
          <a:p>
            <a:pPr marL="342900" algn="just">
              <a:lnSpc>
                <a:spcPct val="107000"/>
              </a:lnSpc>
            </a:pPr>
            <a:r>
              <a:rPr lang="it-IT" sz="1500" dirty="0">
                <a:latin typeface="Arial" panose="020B0604020202020204" pitchFamily="34" charset="0"/>
                <a:ea typeface="Calibri" panose="020F0502020204030204" pitchFamily="34" charset="0"/>
                <a:cs typeface="Times New Roman" panose="02020603050405020304" pitchFamily="18" charset="0"/>
              </a:rPr>
              <a:t> </a:t>
            </a:r>
            <a:endParaRPr lang="it-IT" sz="15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600"/>
              </a:spcAft>
            </a:pPr>
            <a:r>
              <a:rPr lang="it-IT" sz="1500" dirty="0">
                <a:latin typeface="Arial Rounded MT Bold" panose="020F0704030504030204" pitchFamily="34" charset="0"/>
                <a:ea typeface="Calibri" panose="020F0502020204030204" pitchFamily="34" charset="0"/>
                <a:cs typeface="Times New Roman" panose="02020603050405020304" pitchFamily="18" charset="0"/>
              </a:rPr>
              <a:t>Il confronto e la collaborazione con la Consulta Regionale degli Ordini degli Ingegneri di Lombardia CROIL e il Consiglio Nazionale CNI per supportare e migliorare e le realtà organizzative e normative regionali e nazionali.</a:t>
            </a:r>
          </a:p>
          <a:p>
            <a:pPr algn="ctr">
              <a:lnSpc>
                <a:spcPct val="107000"/>
              </a:lnSpc>
              <a:spcAft>
                <a:spcPts val="600"/>
              </a:spcAft>
            </a:pPr>
            <a:r>
              <a:rPr lang="it-IT" sz="1500" dirty="0">
                <a:latin typeface="Arial Rounded MT Bold" panose="020F0704030504030204" pitchFamily="34" charset="0"/>
                <a:ea typeface="Calibri" panose="020F0502020204030204" pitchFamily="34" charset="0"/>
                <a:cs typeface="Times New Roman" panose="02020603050405020304" pitchFamily="18" charset="0"/>
              </a:rPr>
              <a:t>Continuando come CROIL a collaborare fattivamente con la Regione Lombardia nelle stesura e nella correzione di norme di nuova promulgazione o già operative (Rigenerazione urbana, Muta, Invarianza idraulica, testo unico Edilizia ecc.).</a:t>
            </a:r>
          </a:p>
        </p:txBody>
      </p:sp>
      <p:pic>
        <p:nvPicPr>
          <p:cNvPr id="3" name="Immagine 14">
            <a:extLst>
              <a:ext uri="{FF2B5EF4-FFF2-40B4-BE49-F238E27FC236}">
                <a16:creationId xmlns:a16="http://schemas.microsoft.com/office/drawing/2014/main" id="{BA1CBC5B-5BE1-4BC8-BCBB-617C7CB4155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6015" y="180161"/>
            <a:ext cx="2304256" cy="581102"/>
          </a:xfrm>
          <a:prstGeom prst="rect">
            <a:avLst/>
          </a:prstGeom>
        </p:spPr>
      </p:pic>
      <p:pic>
        <p:nvPicPr>
          <p:cNvPr id="8" name="Picture 7">
            <a:extLst>
              <a:ext uri="{FF2B5EF4-FFF2-40B4-BE49-F238E27FC236}">
                <a16:creationId xmlns:a16="http://schemas.microsoft.com/office/drawing/2014/main" id="{0E1E13AB-5158-418D-806F-ADADC1471BD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568" y="1324447"/>
            <a:ext cx="2833454" cy="1770909"/>
          </a:xfrm>
          <a:prstGeom prst="rect">
            <a:avLst/>
          </a:prstGeom>
        </p:spPr>
      </p:pic>
      <p:pic>
        <p:nvPicPr>
          <p:cNvPr id="10" name="Picture 9">
            <a:extLst>
              <a:ext uri="{FF2B5EF4-FFF2-40B4-BE49-F238E27FC236}">
                <a16:creationId xmlns:a16="http://schemas.microsoft.com/office/drawing/2014/main" id="{6D2D727C-97FF-46CF-BE89-B47342FC44E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35896" y="866925"/>
            <a:ext cx="4999365" cy="2812143"/>
          </a:xfrm>
          <a:prstGeom prst="rect">
            <a:avLst/>
          </a:prstGeom>
        </p:spPr>
      </p:pic>
      <p:sp>
        <p:nvSpPr>
          <p:cNvPr id="11" name="Slide Number Placeholder 10">
            <a:extLst>
              <a:ext uri="{FF2B5EF4-FFF2-40B4-BE49-F238E27FC236}">
                <a16:creationId xmlns:a16="http://schemas.microsoft.com/office/drawing/2014/main" id="{B04FA4CE-FDC3-468F-AA06-DCA834F47F41}"/>
              </a:ext>
            </a:extLst>
          </p:cNvPr>
          <p:cNvSpPr>
            <a:spLocks noGrp="1"/>
          </p:cNvSpPr>
          <p:nvPr>
            <p:ph type="sldNum" sz="quarter" idx="12"/>
          </p:nvPr>
        </p:nvSpPr>
        <p:spPr/>
        <p:txBody>
          <a:bodyPr/>
          <a:lstStyle/>
          <a:p>
            <a:fld id="{E7A41E1B-4F70-4964-A407-84C68BE8251C}" type="slidenum">
              <a:rPr lang="it-IT" smtClean="0"/>
              <a:t>6</a:t>
            </a:fld>
            <a:endParaRPr lang="it-IT"/>
          </a:p>
        </p:txBody>
      </p:sp>
      <p:sp>
        <p:nvSpPr>
          <p:cNvPr id="9" name="Segnaposto piè di pagina 2">
            <a:extLst>
              <a:ext uri="{FF2B5EF4-FFF2-40B4-BE49-F238E27FC236}">
                <a16:creationId xmlns:a16="http://schemas.microsoft.com/office/drawing/2014/main" id="{3FB3C716-4227-4A77-A75A-B6EA1DED353E}"/>
              </a:ext>
            </a:extLst>
          </p:cNvPr>
          <p:cNvSpPr txBox="1">
            <a:spLocks/>
          </p:cNvSpPr>
          <p:nvPr/>
        </p:nvSpPr>
        <p:spPr>
          <a:xfrm>
            <a:off x="1907704" y="6448251"/>
            <a:ext cx="5576961" cy="365125"/>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it-IT" dirty="0"/>
              <a:t>Ordine degli Ingegneri della provincia di Brescia - Assemblea Ordinaria – 13/12/2019 #preventivo2020</a:t>
            </a:r>
          </a:p>
        </p:txBody>
      </p:sp>
      <p:pic>
        <p:nvPicPr>
          <p:cNvPr id="12" name="Picture 11">
            <a:extLst>
              <a:ext uri="{FF2B5EF4-FFF2-40B4-BE49-F238E27FC236}">
                <a16:creationId xmlns:a16="http://schemas.microsoft.com/office/drawing/2014/main" id="{6226C362-6EE9-4D0A-A959-741A5502074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440572" y="80149"/>
            <a:ext cx="1614588" cy="112048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1287078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66D8B83E-937A-4090-88F4-3AF27B64389E}"/>
              </a:ext>
            </a:extLst>
          </p:cNvPr>
          <p:cNvSpPr/>
          <p:nvPr/>
        </p:nvSpPr>
        <p:spPr>
          <a:xfrm>
            <a:off x="983921" y="643473"/>
            <a:ext cx="7052091" cy="1754326"/>
          </a:xfrm>
          <a:prstGeom prst="rect">
            <a:avLst/>
          </a:prstGeom>
        </p:spPr>
        <p:txBody>
          <a:bodyPr wrap="square">
            <a:spAutoFit/>
          </a:bodyPr>
          <a:lstStyle/>
          <a:p>
            <a:pPr algn="ctr"/>
            <a:r>
              <a:rPr lang="it-IT" sz="5400" u="sng" cap="small" dirty="0">
                <a:solidFill>
                  <a:srgbClr val="002060"/>
                </a:solidFill>
                <a:effectLst>
                  <a:outerShdw blurRad="38100" dist="38100" dir="2700000" algn="tl">
                    <a:srgbClr val="000000">
                      <a:alpha val="43137"/>
                    </a:srgbClr>
                  </a:outerShdw>
                </a:effectLst>
                <a:latin typeface="Arial Rounded MT Bold" panose="020F0704030504030204" pitchFamily="34" charset="0"/>
              </a:rPr>
              <a:t>obiettivi 2020</a:t>
            </a:r>
          </a:p>
          <a:p>
            <a:pPr algn="ctr"/>
            <a:endParaRPr lang="it-IT" sz="5400" u="sng" cap="small" dirty="0">
              <a:solidFill>
                <a:srgbClr val="002060"/>
              </a:solidFill>
              <a:effectLst>
                <a:outerShdw blurRad="38100" dist="38100" dir="2700000" algn="tl">
                  <a:srgbClr val="000000">
                    <a:alpha val="43137"/>
                  </a:srgbClr>
                </a:outerShdw>
              </a:effectLst>
              <a:latin typeface="Arial Rounded MT Bold" panose="020F0704030504030204" pitchFamily="34" charset="0"/>
            </a:endParaRPr>
          </a:p>
        </p:txBody>
      </p:sp>
      <p:sp>
        <p:nvSpPr>
          <p:cNvPr id="7" name="Rettangolo 6"/>
          <p:cNvSpPr/>
          <p:nvPr/>
        </p:nvSpPr>
        <p:spPr>
          <a:xfrm>
            <a:off x="246015" y="1940318"/>
            <a:ext cx="8527904" cy="3813865"/>
          </a:xfrm>
          <a:prstGeom prst="rect">
            <a:avLst/>
          </a:prstGeom>
        </p:spPr>
        <p:txBody>
          <a:bodyPr wrap="square">
            <a:spAutoFit/>
          </a:bodyPr>
          <a:lstStyle/>
          <a:p>
            <a:pPr algn="just">
              <a:lnSpc>
                <a:spcPct val="107000"/>
              </a:lnSpc>
              <a:spcAft>
                <a:spcPts val="600"/>
              </a:spcAft>
            </a:pPr>
            <a:r>
              <a:rPr lang="it-IT" sz="2400" dirty="0">
                <a:latin typeface="Arial Rounded MT Bold" panose="020F0704030504030204" pitchFamily="34" charset="0"/>
                <a:ea typeface="Calibri" panose="020F0502020204030204" pitchFamily="34" charset="0"/>
                <a:cs typeface="Times New Roman" panose="02020603050405020304" pitchFamily="18" charset="0"/>
              </a:rPr>
              <a:t> La </a:t>
            </a:r>
            <a:r>
              <a:rPr lang="it-IT" sz="2800" dirty="0">
                <a:latin typeface="Arial Rounded MT Bold" panose="020F0704030504030204" pitchFamily="34" charset="0"/>
                <a:ea typeface="Calibri" panose="020F0502020204030204" pitchFamily="34" charset="0"/>
                <a:cs typeface="Times New Roman" panose="02020603050405020304" pitchFamily="18" charset="0"/>
              </a:rPr>
              <a:t>rete e la cooperazione </a:t>
            </a:r>
            <a:r>
              <a:rPr lang="it-IT" sz="2400" dirty="0">
                <a:latin typeface="Arial Rounded MT Bold" panose="020F0704030504030204" pitchFamily="34" charset="0"/>
                <a:ea typeface="Calibri" panose="020F0502020204030204" pitchFamily="34" charset="0"/>
                <a:cs typeface="Times New Roman" panose="02020603050405020304" pitchFamily="18" charset="0"/>
              </a:rPr>
              <a:t>creata con istituzioni ci consentirà</a:t>
            </a:r>
          </a:p>
          <a:p>
            <a:pPr marL="285750" indent="-285750" algn="just">
              <a:lnSpc>
                <a:spcPct val="107000"/>
              </a:lnSpc>
              <a:spcAft>
                <a:spcPts val="600"/>
              </a:spcAft>
              <a:buFont typeface="Wingdings" panose="05000000000000000000" pitchFamily="2" charset="2"/>
              <a:buChar char="ü"/>
            </a:pPr>
            <a:r>
              <a:rPr lang="it-IT" sz="2400" dirty="0">
                <a:latin typeface="Arial Rounded MT Bold" panose="020F0704030504030204" pitchFamily="34" charset="0"/>
                <a:ea typeface="Calibri" panose="020F0502020204030204" pitchFamily="34" charset="0"/>
                <a:cs typeface="Times New Roman" panose="02020603050405020304" pitchFamily="18" charset="0"/>
              </a:rPr>
              <a:t>di </a:t>
            </a:r>
            <a:r>
              <a:rPr lang="it-IT" sz="3200" dirty="0">
                <a:solidFill>
                  <a:schemeClr val="accent1">
                    <a:lumMod val="50000"/>
                  </a:schemeClr>
                </a:solidFill>
                <a:latin typeface="Arial Rounded MT Bold" panose="020F0704030504030204" pitchFamily="34" charset="0"/>
                <a:ea typeface="Calibri" panose="020F0502020204030204" pitchFamily="34" charset="0"/>
                <a:cs typeface="Times New Roman" panose="02020603050405020304" pitchFamily="18" charset="0"/>
              </a:rPr>
              <a:t>aumentare il valore percepito </a:t>
            </a:r>
            <a:r>
              <a:rPr lang="it-IT" sz="2400" dirty="0">
                <a:latin typeface="Arial Rounded MT Bold" panose="020F0704030504030204" pitchFamily="34" charset="0"/>
                <a:ea typeface="Calibri" panose="020F0502020204030204" pitchFamily="34" charset="0"/>
                <a:cs typeface="Times New Roman" panose="02020603050405020304" pitchFamily="18" charset="0"/>
              </a:rPr>
              <a:t>dalla collettività della professionalità   degli ingegneri </a:t>
            </a:r>
          </a:p>
          <a:p>
            <a:pPr marL="285750" indent="-285750" algn="just">
              <a:lnSpc>
                <a:spcPct val="107000"/>
              </a:lnSpc>
              <a:spcAft>
                <a:spcPts val="600"/>
              </a:spcAft>
              <a:buFont typeface="Wingdings" panose="05000000000000000000" pitchFamily="2" charset="2"/>
              <a:buChar char="ü"/>
            </a:pPr>
            <a:r>
              <a:rPr lang="it-IT" sz="2400" dirty="0">
                <a:latin typeface="Arial Rounded MT Bold" panose="020F0704030504030204" pitchFamily="34" charset="0"/>
                <a:ea typeface="Calibri" panose="020F0502020204030204" pitchFamily="34" charset="0"/>
                <a:cs typeface="Times New Roman" panose="02020603050405020304" pitchFamily="18" charset="0"/>
              </a:rPr>
              <a:t>In relazione a questo, di </a:t>
            </a:r>
            <a:r>
              <a:rPr lang="it-IT" sz="2800" dirty="0">
                <a:solidFill>
                  <a:schemeClr val="accent1">
                    <a:lumMod val="50000"/>
                  </a:schemeClr>
                </a:solidFill>
                <a:latin typeface="Arial Rounded MT Bold" panose="020F0704030504030204" pitchFamily="34" charset="0"/>
                <a:ea typeface="Calibri" panose="020F0502020204030204" pitchFamily="34" charset="0"/>
                <a:cs typeface="Times New Roman" panose="02020603050405020304" pitchFamily="18" charset="0"/>
              </a:rPr>
              <a:t>aumentare il numero degli iscritti</a:t>
            </a:r>
            <a:r>
              <a:rPr lang="it-IT" sz="2400" dirty="0">
                <a:latin typeface="Arial Rounded MT Bold" panose="020F0704030504030204" pitchFamily="34" charset="0"/>
                <a:ea typeface="Calibri" panose="020F0502020204030204" pitchFamily="34" charset="0"/>
                <a:cs typeface="Times New Roman" panose="02020603050405020304" pitchFamily="18" charset="0"/>
              </a:rPr>
              <a:t>, come sta avvenendo con l’aumento degli iscritti nel settore industriale </a:t>
            </a:r>
          </a:p>
          <a:p>
            <a:pPr algn="just">
              <a:lnSpc>
                <a:spcPct val="107000"/>
              </a:lnSpc>
            </a:pPr>
            <a:endParaRPr lang="it-IT" sz="24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5" name="Immagine 14">
            <a:extLst>
              <a:ext uri="{FF2B5EF4-FFF2-40B4-BE49-F238E27FC236}">
                <a16:creationId xmlns:a16="http://schemas.microsoft.com/office/drawing/2014/main" id="{60CEFDBD-7C19-4717-8F04-661B8568CC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6015" y="180161"/>
            <a:ext cx="2304256" cy="581102"/>
          </a:xfrm>
          <a:prstGeom prst="rect">
            <a:avLst/>
          </a:prstGeom>
        </p:spPr>
      </p:pic>
      <p:sp>
        <p:nvSpPr>
          <p:cNvPr id="2" name="Slide Number Placeholder 1">
            <a:extLst>
              <a:ext uri="{FF2B5EF4-FFF2-40B4-BE49-F238E27FC236}">
                <a16:creationId xmlns:a16="http://schemas.microsoft.com/office/drawing/2014/main" id="{1588460E-82E4-4A00-870D-DFBCA738A455}"/>
              </a:ext>
            </a:extLst>
          </p:cNvPr>
          <p:cNvSpPr>
            <a:spLocks noGrp="1"/>
          </p:cNvSpPr>
          <p:nvPr>
            <p:ph type="sldNum" sz="quarter" idx="12"/>
          </p:nvPr>
        </p:nvSpPr>
        <p:spPr/>
        <p:txBody>
          <a:bodyPr/>
          <a:lstStyle/>
          <a:p>
            <a:fld id="{E7A41E1B-4F70-4964-A407-84C68BE8251C}" type="slidenum">
              <a:rPr lang="it-IT" smtClean="0"/>
              <a:t>7</a:t>
            </a:fld>
            <a:endParaRPr lang="it-IT"/>
          </a:p>
        </p:txBody>
      </p:sp>
      <p:sp>
        <p:nvSpPr>
          <p:cNvPr id="8" name="Segnaposto piè di pagina 2">
            <a:extLst>
              <a:ext uri="{FF2B5EF4-FFF2-40B4-BE49-F238E27FC236}">
                <a16:creationId xmlns:a16="http://schemas.microsoft.com/office/drawing/2014/main" id="{F535C767-BD4F-40AE-8B65-30EA104F8496}"/>
              </a:ext>
            </a:extLst>
          </p:cNvPr>
          <p:cNvSpPr txBox="1">
            <a:spLocks/>
          </p:cNvSpPr>
          <p:nvPr/>
        </p:nvSpPr>
        <p:spPr>
          <a:xfrm>
            <a:off x="1907704" y="6448251"/>
            <a:ext cx="5576961" cy="365125"/>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it-IT" dirty="0"/>
              <a:t>Ordine degli Ingegneri della provincia di Brescia - Assemblea Ordinaria – 13/12/2019 #preventivo2020</a:t>
            </a:r>
          </a:p>
        </p:txBody>
      </p:sp>
      <p:pic>
        <p:nvPicPr>
          <p:cNvPr id="10" name="Picture 9">
            <a:extLst>
              <a:ext uri="{FF2B5EF4-FFF2-40B4-BE49-F238E27FC236}">
                <a16:creationId xmlns:a16="http://schemas.microsoft.com/office/drawing/2014/main" id="{38B67958-5751-4E6D-A872-19AD81599B8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0572" y="80149"/>
            <a:ext cx="1614588" cy="112048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7273266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66D8B83E-937A-4090-88F4-3AF27B64389E}"/>
              </a:ext>
            </a:extLst>
          </p:cNvPr>
          <p:cNvSpPr/>
          <p:nvPr/>
        </p:nvSpPr>
        <p:spPr>
          <a:xfrm>
            <a:off x="865262" y="1423203"/>
            <a:ext cx="7052091" cy="923330"/>
          </a:xfrm>
          <a:prstGeom prst="rect">
            <a:avLst/>
          </a:prstGeom>
        </p:spPr>
        <p:txBody>
          <a:bodyPr wrap="square">
            <a:spAutoFit/>
          </a:bodyPr>
          <a:lstStyle/>
          <a:p>
            <a:pPr algn="ctr"/>
            <a:r>
              <a:rPr lang="it-IT" sz="5400" u="sng" cap="small" dirty="0">
                <a:solidFill>
                  <a:srgbClr val="002060"/>
                </a:solidFill>
                <a:effectLst>
                  <a:outerShdw blurRad="38100" dist="38100" dir="2700000" algn="tl">
                    <a:srgbClr val="000000">
                      <a:alpha val="43137"/>
                    </a:srgbClr>
                  </a:outerShdw>
                </a:effectLst>
                <a:latin typeface="Arial Rounded MT Bold" panose="020F0704030504030204" pitchFamily="34" charset="0"/>
              </a:rPr>
              <a:t>obiettivi 2020</a:t>
            </a:r>
          </a:p>
        </p:txBody>
      </p:sp>
      <p:sp>
        <p:nvSpPr>
          <p:cNvPr id="7" name="Rettangolo 6"/>
          <p:cNvSpPr/>
          <p:nvPr/>
        </p:nvSpPr>
        <p:spPr>
          <a:xfrm>
            <a:off x="246015" y="2755610"/>
            <a:ext cx="8527904" cy="3642472"/>
          </a:xfrm>
          <a:prstGeom prst="rect">
            <a:avLst/>
          </a:prstGeom>
        </p:spPr>
        <p:txBody>
          <a:bodyPr wrap="square">
            <a:spAutoFit/>
          </a:bodyPr>
          <a:lstStyle/>
          <a:p>
            <a:pPr marL="342900" indent="-342900" algn="just">
              <a:lnSpc>
                <a:spcPct val="107000"/>
              </a:lnSpc>
              <a:spcAft>
                <a:spcPts val="600"/>
              </a:spcAft>
              <a:buFont typeface="Wingdings" panose="05000000000000000000" pitchFamily="2" charset="2"/>
              <a:buChar char="§"/>
            </a:pPr>
            <a:r>
              <a:rPr lang="it-IT" sz="2400" dirty="0">
                <a:latin typeface="Arial Rounded MT Bold" panose="020F0704030504030204" pitchFamily="34" charset="0"/>
                <a:ea typeface="Calibri" panose="020F0502020204030204" pitchFamily="34" charset="0"/>
                <a:cs typeface="Times New Roman" panose="02020603050405020304" pitchFamily="18" charset="0"/>
              </a:rPr>
              <a:t>La </a:t>
            </a:r>
            <a:r>
              <a:rPr lang="it-IT" sz="2800" dirty="0">
                <a:solidFill>
                  <a:schemeClr val="accent6">
                    <a:lumMod val="50000"/>
                  </a:schemeClr>
                </a:solidFill>
                <a:latin typeface="Arial Rounded MT Bold" panose="020F0704030504030204" pitchFamily="34" charset="0"/>
                <a:ea typeface="Calibri" panose="020F0502020204030204" pitchFamily="34" charset="0"/>
                <a:cs typeface="Times New Roman" panose="02020603050405020304" pitchFamily="18" charset="0"/>
              </a:rPr>
              <a:t>formazione</a:t>
            </a:r>
            <a:r>
              <a:rPr lang="it-IT" sz="2400" dirty="0">
                <a:latin typeface="Arial Rounded MT Bold" panose="020F0704030504030204" pitchFamily="34" charset="0"/>
                <a:ea typeface="Calibri" panose="020F0502020204030204" pitchFamily="34" charset="0"/>
                <a:cs typeface="Times New Roman" panose="02020603050405020304" pitchFamily="18" charset="0"/>
              </a:rPr>
              <a:t> e </a:t>
            </a:r>
            <a:r>
              <a:rPr lang="it-IT" sz="3200" dirty="0">
                <a:solidFill>
                  <a:schemeClr val="accent6">
                    <a:lumMod val="50000"/>
                  </a:schemeClr>
                </a:solidFill>
                <a:latin typeface="Arial Rounded MT Bold" panose="020F0704030504030204" pitchFamily="34" charset="0"/>
                <a:ea typeface="Calibri" panose="020F0502020204030204" pitchFamily="34" charset="0"/>
                <a:cs typeface="Times New Roman" panose="02020603050405020304" pitchFamily="18" charset="0"/>
              </a:rPr>
              <a:t>l’aggiornamento</a:t>
            </a:r>
            <a:r>
              <a:rPr lang="it-IT" sz="2800" dirty="0">
                <a:solidFill>
                  <a:schemeClr val="accent6">
                    <a:lumMod val="50000"/>
                  </a:schemeClr>
                </a:solidFill>
                <a:latin typeface="Arial Rounded MT Bold" panose="020F0704030504030204" pitchFamily="34" charset="0"/>
                <a:ea typeface="Calibri" panose="020F0502020204030204" pitchFamily="34" charset="0"/>
                <a:cs typeface="Times New Roman" panose="02020603050405020304" pitchFamily="18" charset="0"/>
              </a:rPr>
              <a:t> professionale</a:t>
            </a:r>
            <a:r>
              <a:rPr lang="it-IT" sz="2400" dirty="0">
                <a:latin typeface="Arial Rounded MT Bold" panose="020F0704030504030204" pitchFamily="34" charset="0"/>
                <a:ea typeface="Calibri" panose="020F0502020204030204" pitchFamily="34" charset="0"/>
                <a:cs typeface="Times New Roman" panose="02020603050405020304" pitchFamily="18" charset="0"/>
              </a:rPr>
              <a:t> continuerà sulla strada del miglioramento rappresentando un </a:t>
            </a:r>
            <a:r>
              <a:rPr lang="it-IT" sz="2800" dirty="0">
                <a:solidFill>
                  <a:schemeClr val="accent6">
                    <a:lumMod val="50000"/>
                  </a:schemeClr>
                </a:solidFill>
                <a:latin typeface="Arial Rounded MT Bold" panose="020F0704030504030204" pitchFamily="34" charset="0"/>
                <a:ea typeface="Calibri" panose="020F0502020204030204" pitchFamily="34" charset="0"/>
                <a:cs typeface="Times New Roman" panose="02020603050405020304" pitchFamily="18" charset="0"/>
              </a:rPr>
              <a:t>investimento importante per la competitività dell’ingegnere</a:t>
            </a:r>
            <a:r>
              <a:rPr lang="it-IT" sz="2400" dirty="0">
                <a:latin typeface="Arial Rounded MT Bold" panose="020F0704030504030204" pitchFamily="34" charset="0"/>
                <a:ea typeface="Calibri" panose="020F0502020204030204" pitchFamily="34" charset="0"/>
                <a:cs typeface="Times New Roman" panose="02020603050405020304" pitchFamily="18" charset="0"/>
              </a:rPr>
              <a:t>, grazie all’intensa attività della commissione formazione, della segreteria e delle commissioni che la promuovono;</a:t>
            </a:r>
          </a:p>
          <a:p>
            <a:pPr algn="just">
              <a:lnSpc>
                <a:spcPct val="107000"/>
              </a:lnSpc>
            </a:pPr>
            <a:endParaRPr lang="it-IT" sz="24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5" name="Immagine 14">
            <a:extLst>
              <a:ext uri="{FF2B5EF4-FFF2-40B4-BE49-F238E27FC236}">
                <a16:creationId xmlns:a16="http://schemas.microsoft.com/office/drawing/2014/main" id="{60CEFDBD-7C19-4717-8F04-661B8568CC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6015" y="180161"/>
            <a:ext cx="2304256" cy="581102"/>
          </a:xfrm>
          <a:prstGeom prst="rect">
            <a:avLst/>
          </a:prstGeom>
        </p:spPr>
      </p:pic>
      <p:sp>
        <p:nvSpPr>
          <p:cNvPr id="2" name="Slide Number Placeholder 1">
            <a:extLst>
              <a:ext uri="{FF2B5EF4-FFF2-40B4-BE49-F238E27FC236}">
                <a16:creationId xmlns:a16="http://schemas.microsoft.com/office/drawing/2014/main" id="{1588460E-82E4-4A00-870D-DFBCA738A455}"/>
              </a:ext>
            </a:extLst>
          </p:cNvPr>
          <p:cNvSpPr>
            <a:spLocks noGrp="1"/>
          </p:cNvSpPr>
          <p:nvPr>
            <p:ph type="sldNum" sz="quarter" idx="12"/>
          </p:nvPr>
        </p:nvSpPr>
        <p:spPr/>
        <p:txBody>
          <a:bodyPr/>
          <a:lstStyle/>
          <a:p>
            <a:fld id="{E7A41E1B-4F70-4964-A407-84C68BE8251C}" type="slidenum">
              <a:rPr lang="it-IT" smtClean="0"/>
              <a:t>8</a:t>
            </a:fld>
            <a:endParaRPr lang="it-IT"/>
          </a:p>
        </p:txBody>
      </p:sp>
      <p:sp>
        <p:nvSpPr>
          <p:cNvPr id="8" name="Segnaposto piè di pagina 2">
            <a:extLst>
              <a:ext uri="{FF2B5EF4-FFF2-40B4-BE49-F238E27FC236}">
                <a16:creationId xmlns:a16="http://schemas.microsoft.com/office/drawing/2014/main" id="{F535C767-BD4F-40AE-8B65-30EA104F8496}"/>
              </a:ext>
            </a:extLst>
          </p:cNvPr>
          <p:cNvSpPr txBox="1">
            <a:spLocks/>
          </p:cNvSpPr>
          <p:nvPr/>
        </p:nvSpPr>
        <p:spPr>
          <a:xfrm>
            <a:off x="1907704" y="6448251"/>
            <a:ext cx="5576961" cy="365125"/>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it-IT" dirty="0"/>
              <a:t>Ordine degli Ingegneri della provincia di Brescia - Assemblea Ordinaria – 13/12/2019 #preventivo2020</a:t>
            </a:r>
          </a:p>
        </p:txBody>
      </p:sp>
      <p:pic>
        <p:nvPicPr>
          <p:cNvPr id="10" name="Picture 9">
            <a:extLst>
              <a:ext uri="{FF2B5EF4-FFF2-40B4-BE49-F238E27FC236}">
                <a16:creationId xmlns:a16="http://schemas.microsoft.com/office/drawing/2014/main" id="{38B67958-5751-4E6D-A872-19AD81599B8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0572" y="80149"/>
            <a:ext cx="1614588" cy="112048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917307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66D8B83E-937A-4090-88F4-3AF27B64389E}"/>
              </a:ext>
            </a:extLst>
          </p:cNvPr>
          <p:cNvSpPr/>
          <p:nvPr/>
        </p:nvSpPr>
        <p:spPr>
          <a:xfrm>
            <a:off x="983921" y="643473"/>
            <a:ext cx="7052091" cy="1754326"/>
          </a:xfrm>
          <a:prstGeom prst="rect">
            <a:avLst/>
          </a:prstGeom>
        </p:spPr>
        <p:txBody>
          <a:bodyPr wrap="square">
            <a:spAutoFit/>
          </a:bodyPr>
          <a:lstStyle/>
          <a:p>
            <a:pPr algn="ctr"/>
            <a:r>
              <a:rPr lang="it-IT" sz="5400" u="sng" cap="small" dirty="0">
                <a:solidFill>
                  <a:srgbClr val="002060"/>
                </a:solidFill>
                <a:effectLst>
                  <a:outerShdw blurRad="38100" dist="38100" dir="2700000" algn="tl">
                    <a:srgbClr val="000000">
                      <a:alpha val="43137"/>
                    </a:srgbClr>
                  </a:outerShdw>
                </a:effectLst>
                <a:latin typeface="Arial Rounded MT Bold" panose="020F0704030504030204" pitchFamily="34" charset="0"/>
              </a:rPr>
              <a:t>obiettivi 2020</a:t>
            </a:r>
          </a:p>
          <a:p>
            <a:pPr algn="ctr"/>
            <a:endParaRPr lang="it-IT" sz="5400" u="sng" cap="small" dirty="0">
              <a:solidFill>
                <a:srgbClr val="002060"/>
              </a:solidFill>
              <a:effectLst>
                <a:outerShdw blurRad="38100" dist="38100" dir="2700000" algn="tl">
                  <a:srgbClr val="000000">
                    <a:alpha val="43137"/>
                  </a:srgbClr>
                </a:outerShdw>
              </a:effectLst>
              <a:latin typeface="Arial Rounded MT Bold" panose="020F0704030504030204" pitchFamily="34" charset="0"/>
            </a:endParaRPr>
          </a:p>
        </p:txBody>
      </p:sp>
      <p:sp>
        <p:nvSpPr>
          <p:cNvPr id="7" name="Rettangolo 6"/>
          <p:cNvSpPr/>
          <p:nvPr/>
        </p:nvSpPr>
        <p:spPr>
          <a:xfrm>
            <a:off x="246193" y="1663946"/>
            <a:ext cx="8527904" cy="6767174"/>
          </a:xfrm>
          <a:prstGeom prst="rect">
            <a:avLst/>
          </a:prstGeom>
        </p:spPr>
        <p:txBody>
          <a:bodyPr wrap="square">
            <a:spAutoFit/>
          </a:bodyPr>
          <a:lstStyle/>
          <a:p>
            <a:pPr algn="just">
              <a:lnSpc>
                <a:spcPct val="107000"/>
              </a:lnSpc>
              <a:spcAft>
                <a:spcPts val="600"/>
              </a:spcAft>
            </a:pPr>
            <a:r>
              <a:rPr lang="it-IT" sz="2400" dirty="0">
                <a:latin typeface="Arial Rounded MT Bold" panose="020F0704030504030204" pitchFamily="34" charset="0"/>
                <a:ea typeface="Calibri" panose="020F0502020204030204" pitchFamily="34" charset="0"/>
                <a:cs typeface="Times New Roman" panose="02020603050405020304" pitchFamily="18" charset="0"/>
              </a:rPr>
              <a:t>La gestione dell’Ordine continua per l’efficientamento delle attività: </a:t>
            </a:r>
          </a:p>
          <a:p>
            <a:pPr marL="342900" indent="-342900" algn="just">
              <a:lnSpc>
                <a:spcPct val="107000"/>
              </a:lnSpc>
              <a:spcAft>
                <a:spcPts val="600"/>
              </a:spcAft>
              <a:buFont typeface="Arial" panose="020B0604020202020204" pitchFamily="34" charset="0"/>
              <a:buChar char="•"/>
            </a:pPr>
            <a:r>
              <a:rPr lang="it-IT" sz="2400" dirty="0">
                <a:latin typeface="Arial Rounded MT Bold" panose="020F0704030504030204" pitchFamily="34" charset="0"/>
                <a:ea typeface="Calibri" panose="020F0502020204030204" pitchFamily="34" charset="0"/>
                <a:cs typeface="Times New Roman" panose="02020603050405020304" pitchFamily="18" charset="0"/>
              </a:rPr>
              <a:t>Perseguendo la </a:t>
            </a:r>
            <a:r>
              <a:rPr lang="it-IT" sz="2400" b="1" dirty="0">
                <a:solidFill>
                  <a:srgbClr val="00B050"/>
                </a:solidFill>
                <a:effectLst>
                  <a:outerShdw blurRad="38100" dist="38100" dir="2700000" algn="tl">
                    <a:srgbClr val="000000">
                      <a:alpha val="43137"/>
                    </a:srgbClr>
                  </a:outerShdw>
                </a:effectLst>
                <a:latin typeface="Arial Rounded MT Bold" panose="020F0704030504030204" pitchFamily="34" charset="0"/>
                <a:ea typeface="Calibri" panose="020F0502020204030204" pitchFamily="34" charset="0"/>
                <a:cs typeface="Times New Roman" panose="02020603050405020304" pitchFamily="18" charset="0"/>
              </a:rPr>
              <a:t>migliore sostenibilità economico-finanziaria;</a:t>
            </a:r>
          </a:p>
          <a:p>
            <a:pPr marL="342900" indent="-342900" algn="just">
              <a:lnSpc>
                <a:spcPct val="107000"/>
              </a:lnSpc>
              <a:spcAft>
                <a:spcPts val="600"/>
              </a:spcAft>
              <a:buFont typeface="Arial" panose="020B0604020202020204" pitchFamily="34" charset="0"/>
              <a:buChar char="•"/>
            </a:pPr>
            <a:r>
              <a:rPr lang="it-IT" sz="2400" b="1" dirty="0">
                <a:solidFill>
                  <a:srgbClr val="00B050"/>
                </a:solidFill>
                <a:effectLst>
                  <a:outerShdw blurRad="38100" dist="38100" dir="2700000" algn="tl">
                    <a:srgbClr val="000000">
                      <a:alpha val="43137"/>
                    </a:srgbClr>
                  </a:outerShdw>
                </a:effectLst>
                <a:latin typeface="Arial Rounded MT Bold" panose="020F0704030504030204" pitchFamily="34" charset="0"/>
                <a:ea typeface="Calibri" panose="020F0502020204030204" pitchFamily="34" charset="0"/>
                <a:cs typeface="Times New Roman" panose="02020603050405020304" pitchFamily="18" charset="0"/>
              </a:rPr>
              <a:t>Riprogettando i processi organizzativi </a:t>
            </a:r>
            <a:r>
              <a:rPr lang="it-IT" sz="2400" dirty="0">
                <a:latin typeface="Arial Rounded MT Bold" panose="020F0704030504030204" pitchFamily="34" charset="0"/>
                <a:ea typeface="Calibri" panose="020F0502020204030204" pitchFamily="34" charset="0"/>
                <a:cs typeface="Times New Roman" panose="02020603050405020304" pitchFamily="18" charset="0"/>
              </a:rPr>
              <a:t>anche alla luce delle risultanze del bando di concorso del personale, grazie al </a:t>
            </a:r>
            <a:r>
              <a:rPr lang="it-IT" sz="2400" i="1" dirty="0">
                <a:latin typeface="Arial Rounded MT Bold" panose="020F0704030504030204" pitchFamily="34" charset="0"/>
                <a:ea typeface="Calibri" panose="020F0502020204030204" pitchFamily="34" charset="0"/>
                <a:cs typeface="Times New Roman" panose="02020603050405020304" pitchFamily="18" charset="0"/>
              </a:rPr>
              <a:t>prezioso contributo del Consigliere segretario e del personale già in attività all’Ordine</a:t>
            </a:r>
            <a:r>
              <a:rPr lang="it-IT" sz="2400" dirty="0">
                <a:latin typeface="Arial Rounded MT Bold" panose="020F0704030504030204" pitchFamily="34" charset="0"/>
                <a:ea typeface="Calibri" panose="020F0502020204030204" pitchFamily="34" charset="0"/>
                <a:cs typeface="Times New Roman" panose="02020603050405020304" pitchFamily="18" charset="0"/>
              </a:rPr>
              <a:t>;</a:t>
            </a:r>
          </a:p>
          <a:p>
            <a:pPr marL="342900" indent="-342900" algn="just">
              <a:lnSpc>
                <a:spcPct val="107000"/>
              </a:lnSpc>
              <a:spcAft>
                <a:spcPts val="600"/>
              </a:spcAft>
              <a:buFont typeface="Arial" panose="020B0604020202020204" pitchFamily="34" charset="0"/>
              <a:buChar char="•"/>
            </a:pPr>
            <a:r>
              <a:rPr lang="it-IT" sz="2400" dirty="0">
                <a:latin typeface="Arial Rounded MT Bold" panose="020F0704030504030204" pitchFamily="34" charset="0"/>
                <a:ea typeface="Calibri" panose="020F0502020204030204" pitchFamily="34" charset="0"/>
                <a:cs typeface="Times New Roman" panose="02020603050405020304" pitchFamily="18" charset="0"/>
              </a:rPr>
              <a:t>Aggiornando </a:t>
            </a:r>
            <a:r>
              <a:rPr lang="it-IT" sz="2400" b="1" dirty="0">
                <a:solidFill>
                  <a:srgbClr val="00B050"/>
                </a:solidFill>
                <a:effectLst>
                  <a:outerShdw blurRad="38100" dist="38100" dir="2700000" algn="tl">
                    <a:srgbClr val="000000">
                      <a:alpha val="43137"/>
                    </a:srgbClr>
                  </a:outerShdw>
                </a:effectLst>
                <a:latin typeface="Arial Rounded MT Bold" panose="020F0704030504030204" pitchFamily="34" charset="0"/>
                <a:ea typeface="Calibri" panose="020F0502020204030204" pitchFamily="34" charset="0"/>
                <a:cs typeface="Times New Roman" panose="02020603050405020304" pitchFamily="18" charset="0"/>
              </a:rPr>
              <a:t>il sito </a:t>
            </a:r>
            <a:r>
              <a:rPr lang="it-IT" sz="2400" dirty="0">
                <a:latin typeface="Arial Rounded MT Bold" panose="020F0704030504030204" pitchFamily="34" charset="0"/>
                <a:ea typeface="Calibri" panose="020F0502020204030204" pitchFamily="34" charset="0"/>
                <a:cs typeface="Times New Roman" panose="02020603050405020304" pitchFamily="18" charset="0"/>
              </a:rPr>
              <a:t>con i nuovi processi organizzativi;</a:t>
            </a:r>
          </a:p>
          <a:p>
            <a:pPr marL="342900" indent="-342900" algn="just">
              <a:lnSpc>
                <a:spcPct val="107000"/>
              </a:lnSpc>
              <a:spcAft>
                <a:spcPts val="600"/>
              </a:spcAft>
              <a:buFont typeface="Arial" panose="020B0604020202020204" pitchFamily="34" charset="0"/>
              <a:buChar char="•"/>
            </a:pPr>
            <a:r>
              <a:rPr lang="it-IT" sz="2400" dirty="0">
                <a:latin typeface="Arial Rounded MT Bold" panose="020F0704030504030204" pitchFamily="34" charset="0"/>
                <a:ea typeface="Calibri" panose="020F0502020204030204" pitchFamily="34" charset="0"/>
                <a:cs typeface="Times New Roman" panose="02020603050405020304" pitchFamily="18" charset="0"/>
              </a:rPr>
              <a:t>Perseguendo gli </a:t>
            </a:r>
            <a:r>
              <a:rPr lang="it-IT" sz="2400" b="1" dirty="0">
                <a:solidFill>
                  <a:srgbClr val="00B050"/>
                </a:solidFill>
                <a:effectLst>
                  <a:outerShdw blurRad="38100" dist="38100" dir="2700000" algn="tl">
                    <a:srgbClr val="000000">
                      <a:alpha val="43137"/>
                    </a:srgbClr>
                  </a:outerShdw>
                </a:effectLst>
                <a:latin typeface="Arial Rounded MT Bold" panose="020F0704030504030204" pitchFamily="34" charset="0"/>
                <a:ea typeface="Calibri" panose="020F0502020204030204" pitchFamily="34" charset="0"/>
                <a:cs typeface="Times New Roman" panose="02020603050405020304" pitchFamily="18" charset="0"/>
              </a:rPr>
              <a:t>obiettivi di trasparenza </a:t>
            </a:r>
            <a:r>
              <a:rPr lang="it-IT" sz="2400" i="1" dirty="0">
                <a:latin typeface="Arial Rounded MT Bold" panose="020F0704030504030204" pitchFamily="34" charset="0"/>
                <a:ea typeface="Calibri" panose="020F0502020204030204" pitchFamily="34" charset="0"/>
                <a:cs typeface="Times New Roman" panose="02020603050405020304" pitchFamily="18" charset="0"/>
              </a:rPr>
              <a:t>grazie all’aiuto del consigliere referente.</a:t>
            </a:r>
          </a:p>
          <a:p>
            <a:pPr marL="342900" indent="-342900" algn="just">
              <a:lnSpc>
                <a:spcPct val="107000"/>
              </a:lnSpc>
              <a:spcAft>
                <a:spcPts val="600"/>
              </a:spcAft>
              <a:buFont typeface="Arial" panose="020B0604020202020204" pitchFamily="34" charset="0"/>
              <a:buChar char="•"/>
            </a:pPr>
            <a:endParaRPr lang="it-IT" sz="2400" dirty="0">
              <a:latin typeface="Arial Rounded MT Bold" panose="020F07040305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600"/>
              </a:spcAft>
              <a:buFont typeface="Wingdings" panose="05000000000000000000" pitchFamily="2" charset="2"/>
              <a:buChar char="ü"/>
            </a:pPr>
            <a:endParaRPr lang="it-IT" sz="2400" dirty="0">
              <a:latin typeface="Arial Rounded MT Bold" panose="020F07040305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600"/>
              </a:spcAft>
              <a:buFontTx/>
              <a:buChar char="-"/>
            </a:pPr>
            <a:endParaRPr lang="it-IT" sz="2400" dirty="0">
              <a:latin typeface="Arial Rounded MT Bold" panose="020F0704030504030204" pitchFamily="34" charset="0"/>
              <a:ea typeface="Calibri" panose="020F0502020204030204" pitchFamily="34" charset="0"/>
              <a:cs typeface="Times New Roman" panose="02020603050405020304" pitchFamily="18" charset="0"/>
            </a:endParaRPr>
          </a:p>
          <a:p>
            <a:pPr algn="just">
              <a:lnSpc>
                <a:spcPct val="107000"/>
              </a:lnSpc>
            </a:pPr>
            <a:endParaRPr lang="it-IT" sz="24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5" name="Immagine 14">
            <a:extLst>
              <a:ext uri="{FF2B5EF4-FFF2-40B4-BE49-F238E27FC236}">
                <a16:creationId xmlns:a16="http://schemas.microsoft.com/office/drawing/2014/main" id="{60CEFDBD-7C19-4717-8F04-661B8568CC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6015" y="180161"/>
            <a:ext cx="2304256" cy="581102"/>
          </a:xfrm>
          <a:prstGeom prst="rect">
            <a:avLst/>
          </a:prstGeom>
        </p:spPr>
      </p:pic>
      <p:sp>
        <p:nvSpPr>
          <p:cNvPr id="2" name="Slide Number Placeholder 1">
            <a:extLst>
              <a:ext uri="{FF2B5EF4-FFF2-40B4-BE49-F238E27FC236}">
                <a16:creationId xmlns:a16="http://schemas.microsoft.com/office/drawing/2014/main" id="{1588460E-82E4-4A00-870D-DFBCA738A455}"/>
              </a:ext>
            </a:extLst>
          </p:cNvPr>
          <p:cNvSpPr>
            <a:spLocks noGrp="1"/>
          </p:cNvSpPr>
          <p:nvPr>
            <p:ph type="sldNum" sz="quarter" idx="12"/>
          </p:nvPr>
        </p:nvSpPr>
        <p:spPr/>
        <p:txBody>
          <a:bodyPr/>
          <a:lstStyle/>
          <a:p>
            <a:fld id="{E7A41E1B-4F70-4964-A407-84C68BE8251C}" type="slidenum">
              <a:rPr lang="it-IT" smtClean="0"/>
              <a:t>9</a:t>
            </a:fld>
            <a:endParaRPr lang="it-IT"/>
          </a:p>
        </p:txBody>
      </p:sp>
      <p:sp>
        <p:nvSpPr>
          <p:cNvPr id="8" name="Segnaposto piè di pagina 2">
            <a:extLst>
              <a:ext uri="{FF2B5EF4-FFF2-40B4-BE49-F238E27FC236}">
                <a16:creationId xmlns:a16="http://schemas.microsoft.com/office/drawing/2014/main" id="{F535C767-BD4F-40AE-8B65-30EA104F8496}"/>
              </a:ext>
            </a:extLst>
          </p:cNvPr>
          <p:cNvSpPr txBox="1">
            <a:spLocks/>
          </p:cNvSpPr>
          <p:nvPr/>
        </p:nvSpPr>
        <p:spPr>
          <a:xfrm>
            <a:off x="1907704" y="6448251"/>
            <a:ext cx="5576961" cy="365125"/>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it-IT" dirty="0"/>
              <a:t>Ordine degli Ingegneri della provincia di Brescia - Assemblea Ordinaria – 13/12/2019 #preventivo2020</a:t>
            </a:r>
          </a:p>
        </p:txBody>
      </p:sp>
      <p:pic>
        <p:nvPicPr>
          <p:cNvPr id="10" name="Picture 9">
            <a:extLst>
              <a:ext uri="{FF2B5EF4-FFF2-40B4-BE49-F238E27FC236}">
                <a16:creationId xmlns:a16="http://schemas.microsoft.com/office/drawing/2014/main" id="{38B67958-5751-4E6D-A872-19AD81599B8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0572" y="80149"/>
            <a:ext cx="1614588" cy="112048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531854108"/>
      </p:ext>
    </p:extLst>
  </p:cSld>
  <p:clrMapOvr>
    <a:masterClrMapping/>
  </p:clrMapOvr>
</p:sld>
</file>

<file path=ppt/theme/theme1.xml><?xml version="1.0" encoding="utf-8"?>
<a:theme xmlns:a="http://schemas.openxmlformats.org/drawingml/2006/main" name="Personalizza struttur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Personalizza struttur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4.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6557</TotalTime>
  <Words>1590</Words>
  <Application>Microsoft Office PowerPoint</Application>
  <PresentationFormat>Presentazione su schermo (4:3)</PresentationFormat>
  <Paragraphs>516</Paragraphs>
  <Slides>19</Slides>
  <Notes>11</Notes>
  <HiddenSlides>0</HiddenSlides>
  <MMClips>0</MMClips>
  <ScaleCrop>false</ScaleCrop>
  <HeadingPairs>
    <vt:vector size="6" baseType="variant">
      <vt:variant>
        <vt:lpstr>Caratteri utilizzati</vt:lpstr>
      </vt:variant>
      <vt:variant>
        <vt:i4>6</vt:i4>
      </vt:variant>
      <vt:variant>
        <vt:lpstr>Tema</vt:lpstr>
      </vt:variant>
      <vt:variant>
        <vt:i4>3</vt:i4>
      </vt:variant>
      <vt:variant>
        <vt:lpstr>Titoli diapositive</vt:lpstr>
      </vt:variant>
      <vt:variant>
        <vt:i4>19</vt:i4>
      </vt:variant>
    </vt:vector>
  </HeadingPairs>
  <TitlesOfParts>
    <vt:vector size="28" baseType="lpstr">
      <vt:lpstr>Arial</vt:lpstr>
      <vt:lpstr>Arial Black</vt:lpstr>
      <vt:lpstr>Arial Rounded MT Bold</vt:lpstr>
      <vt:lpstr>Calibri</vt:lpstr>
      <vt:lpstr>Calibri Light</vt:lpstr>
      <vt:lpstr>Wingdings</vt:lpstr>
      <vt:lpstr>Personalizza struttura</vt:lpstr>
      <vt:lpstr>1_Personalizza struttura</vt:lpstr>
      <vt:lpstr>Retrospect</vt:lpstr>
      <vt:lpstr>ASSEMBLEA ORDINARIA APPROVAZIONE BILANCIO PREVENTIVO 2020  13 DICEMBRE 2019</vt:lpstr>
      <vt:lpstr>CONVOCAZIONE ASSEMBLEA ORDINARIA  APPROVAZIONE BILANCIO PREVENTIVO 2020 13 DICEMBRE 2019</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BILANCIO PREVENTIVO 2020</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NUOVO REGOLAMENTO PER L’AGGIORNAMENTO DELLA COMPETENZA PROFESSIONALE</dc:title>
  <dc:creator>Francesca Gozzi - Segreteria</dc:creator>
  <cp:lastModifiedBy>Ordine Ingegneri Brescia - Francesca</cp:lastModifiedBy>
  <cp:revision>698</cp:revision>
  <cp:lastPrinted>2019-12-13T08:38:03Z</cp:lastPrinted>
  <dcterms:created xsi:type="dcterms:W3CDTF">2014-01-30T09:45:24Z</dcterms:created>
  <dcterms:modified xsi:type="dcterms:W3CDTF">2019-12-13T08:38:18Z</dcterms:modified>
</cp:coreProperties>
</file>